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80" r:id="rId9"/>
    <p:sldId id="263" r:id="rId10"/>
    <p:sldId id="264" r:id="rId11"/>
    <p:sldId id="265" r:id="rId12"/>
    <p:sldId id="266" r:id="rId13"/>
    <p:sldId id="267" r:id="rId14"/>
    <p:sldId id="268" r:id="rId15"/>
    <p:sldId id="269" r:id="rId16"/>
    <p:sldId id="270" r:id="rId17"/>
    <p:sldId id="281" r:id="rId18"/>
    <p:sldId id="276" r:id="rId19"/>
    <p:sldId id="277" r:id="rId20"/>
    <p:sldId id="279"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24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59B4606-368C-49AC-B882-8250184FD130}" type="datetime7">
              <a:rPr lang="en-US" smtClean="0"/>
              <a:t>Mar-19</a:t>
            </a:fld>
            <a:endParaRPr lang="mk-M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mk-M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464B6E2-4AC4-4CE8-8F67-A44C2E538540}" type="slidenum">
              <a:rPr lang="mk-MK" smtClean="0"/>
              <a:t>‹#›</a:t>
            </a:fld>
            <a:endParaRPr lang="mk-MK"/>
          </a:p>
        </p:txBody>
      </p:sp>
    </p:spTree>
    <p:extLst>
      <p:ext uri="{BB962C8B-B14F-4D97-AF65-F5344CB8AC3E}">
        <p14:creationId xmlns:p14="http://schemas.microsoft.com/office/powerpoint/2010/main" val="29280553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D521ECF-E3D9-487D-8BCA-43AAEA03FCDA}" type="datetime7">
              <a:rPr lang="en-US" smtClean="0"/>
              <a:t>Mar-19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E7D786-DED0-4D63-BA70-B179E1D9B186}" type="slidenum">
              <a:rPr lang="en-US" smtClean="0"/>
              <a:t>‹#›</a:t>
            </a:fld>
            <a:endParaRPr lang="en-US"/>
          </a:p>
        </p:txBody>
      </p:sp>
    </p:spTree>
    <p:extLst>
      <p:ext uri="{BB962C8B-B14F-4D97-AF65-F5344CB8AC3E}">
        <p14:creationId xmlns:p14="http://schemas.microsoft.com/office/powerpoint/2010/main" val="393858066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7D786-DED0-4D63-BA70-B179E1D9B186}" type="slidenum">
              <a:rPr lang="en-US" smtClean="0"/>
              <a:t>5</a:t>
            </a:fld>
            <a:endParaRPr lang="en-US"/>
          </a:p>
        </p:txBody>
      </p:sp>
      <p:sp>
        <p:nvSpPr>
          <p:cNvPr id="5" name="Date Placeholder 4"/>
          <p:cNvSpPr>
            <a:spLocks noGrp="1"/>
          </p:cNvSpPr>
          <p:nvPr>
            <p:ph type="dt" idx="11"/>
          </p:nvPr>
        </p:nvSpPr>
        <p:spPr/>
        <p:txBody>
          <a:bodyPr/>
          <a:lstStyle/>
          <a:p>
            <a:fld id="{523B6771-7E08-4540-B757-5C9A2FBA1EC1}" type="datetime7">
              <a:rPr lang="en-US" smtClean="0"/>
              <a:t>Mar-19</a:t>
            </a:fld>
            <a:endParaRPr lang="en-US"/>
          </a:p>
        </p:txBody>
      </p:sp>
    </p:spTree>
    <p:extLst>
      <p:ext uri="{BB962C8B-B14F-4D97-AF65-F5344CB8AC3E}">
        <p14:creationId xmlns:p14="http://schemas.microsoft.com/office/powerpoint/2010/main" val="40514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a:p>
        </p:txBody>
      </p:sp>
      <p:sp>
        <p:nvSpPr>
          <p:cNvPr id="4" name="Slide Number Placeholder 3"/>
          <p:cNvSpPr>
            <a:spLocks noGrp="1"/>
          </p:cNvSpPr>
          <p:nvPr>
            <p:ph type="sldNum" sz="quarter" idx="10"/>
          </p:nvPr>
        </p:nvSpPr>
        <p:spPr/>
        <p:txBody>
          <a:bodyPr/>
          <a:lstStyle/>
          <a:p>
            <a:fld id="{69E7D786-DED0-4D63-BA70-B179E1D9B186}" type="slidenum">
              <a:rPr lang="en-US" smtClean="0"/>
              <a:t>7</a:t>
            </a:fld>
            <a:endParaRPr lang="en-US"/>
          </a:p>
        </p:txBody>
      </p:sp>
      <p:sp>
        <p:nvSpPr>
          <p:cNvPr id="5" name="Date Placeholder 4"/>
          <p:cNvSpPr>
            <a:spLocks noGrp="1"/>
          </p:cNvSpPr>
          <p:nvPr>
            <p:ph type="dt" idx="11"/>
          </p:nvPr>
        </p:nvSpPr>
        <p:spPr/>
        <p:txBody>
          <a:bodyPr/>
          <a:lstStyle/>
          <a:p>
            <a:fld id="{C24F42F9-4C71-48C3-B48C-F71BC47FE3AD}" type="datetime7">
              <a:rPr lang="en-US" smtClean="0"/>
              <a:t>Mar-19</a:t>
            </a:fld>
            <a:endParaRPr lang="en-US"/>
          </a:p>
        </p:txBody>
      </p:sp>
    </p:spTree>
    <p:extLst>
      <p:ext uri="{BB962C8B-B14F-4D97-AF65-F5344CB8AC3E}">
        <p14:creationId xmlns:p14="http://schemas.microsoft.com/office/powerpoint/2010/main" val="70316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052E939-68C9-405F-AE39-249422DBB308}" type="datetime1">
              <a:rPr lang="en-US" smtClean="0"/>
              <a:t>3/27/2019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40910F9A-E662-4BAF-A547-CCAF69402A7C}"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1223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830CA-891C-4CE9-B74C-7EE99BAD5208}" type="datetime1">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35571131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830CA-891C-4CE9-B74C-7EE99BAD5208}"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10384167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830CA-891C-4CE9-B74C-7EE99BAD5208}"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22189520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830CA-891C-4CE9-B74C-7EE99BAD5208}"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10803834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830CA-891C-4CE9-B74C-7EE99BAD5208}"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260245888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830CA-891C-4CE9-B74C-7EE99BAD5208}"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35970029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7D1A6F-B987-4532-B76D-090D22A8AA34}"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139780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DC2E3-16C8-4DE7-8418-A33C6AFD7361}"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240758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55F3FDB-C3CD-42FB-BA47-CADAD795E1B7}" type="datetime1">
              <a:rPr lang="en-US" smtClean="0"/>
              <a:t>3/27/2019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319111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ED7F0-9251-41EB-8681-61ACC28A4118}"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218705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A397C1-ADBD-4BF6-820F-D993D053BC04}" type="datetime1">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366112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E9AEE1-5412-4DC6-911E-09C0311196CE}" type="datetime1">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123673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37A0AA-F739-47B2-ABD3-0D2889523260}" type="datetime1">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239189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3A15D-1949-481D-8A4C-973B10ADEFEA}" type="datetime1">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27305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5FD98-1174-4D2B-9BB1-1AB5F18C2476}" type="datetime1">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85257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7AD46-8267-478F-B83A-C9667201F924}" type="datetime1">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10F9A-E662-4BAF-A547-CCAF69402A7C}" type="slidenum">
              <a:rPr lang="en-US" smtClean="0"/>
              <a:t>‹#›</a:t>
            </a:fld>
            <a:endParaRPr lang="en-US"/>
          </a:p>
        </p:txBody>
      </p:sp>
    </p:spTree>
    <p:extLst>
      <p:ext uri="{BB962C8B-B14F-4D97-AF65-F5344CB8AC3E}">
        <p14:creationId xmlns:p14="http://schemas.microsoft.com/office/powerpoint/2010/main" val="413353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F830CA-891C-4CE9-B74C-7EE99BAD5208}" type="datetime1">
              <a:rPr lang="en-US" smtClean="0"/>
              <a:t>3/27/2019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910F9A-E662-4BAF-A547-CCAF69402A7C}" type="slidenum">
              <a:rPr lang="en-US" smtClean="0"/>
              <a:t>‹#›</a:t>
            </a:fld>
            <a:endParaRPr lang="en-US"/>
          </a:p>
        </p:txBody>
      </p:sp>
    </p:spTree>
    <p:extLst>
      <p:ext uri="{BB962C8B-B14F-4D97-AF65-F5344CB8AC3E}">
        <p14:creationId xmlns:p14="http://schemas.microsoft.com/office/powerpoint/2010/main" val="206059724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686004"/>
            <a:ext cx="7848600" cy="1894362"/>
          </a:xfrm>
        </p:spPr>
        <p:txBody>
          <a:bodyPr>
            <a:noAutofit/>
          </a:bodyPr>
          <a:lstStyle/>
          <a:p>
            <a:pPr algn="ctr"/>
            <a:r>
              <a:rPr lang="mk-MK" sz="2800" b="1" dirty="0" smtClean="0"/>
              <a:t>Производство на матици </a:t>
            </a:r>
            <a:r>
              <a:rPr lang="mk-MK" sz="2800" b="1" dirty="0" smtClean="0"/>
              <a:t>по иновативни методи </a:t>
            </a:r>
            <a:br>
              <a:rPr lang="mk-MK" sz="2800" b="1" dirty="0" smtClean="0"/>
            </a:br>
            <a:r>
              <a:rPr lang="mk-MK" sz="2800" b="1" dirty="0" smtClean="0"/>
              <a:t>НИКОТ</a:t>
            </a:r>
            <a:r>
              <a:rPr lang="mk-MK" sz="3600" b="1" dirty="0"/>
              <a:t/>
            </a:r>
            <a:br>
              <a:rPr lang="mk-MK" sz="3600" b="1" dirty="0"/>
            </a:br>
            <a:endParaRPr lang="en-US" sz="6000" b="1" dirty="0"/>
          </a:p>
        </p:txBody>
      </p:sp>
      <p:sp>
        <p:nvSpPr>
          <p:cNvPr id="3" name="Subtitle 2"/>
          <p:cNvSpPr>
            <a:spLocks noGrp="1"/>
          </p:cNvSpPr>
          <p:nvPr>
            <p:ph type="subTitle" idx="1"/>
          </p:nvPr>
        </p:nvSpPr>
        <p:spPr/>
        <p:txBody>
          <a:bodyPr>
            <a:normAutofit fontScale="55000" lnSpcReduction="20000"/>
          </a:bodyPr>
          <a:lstStyle/>
          <a:p>
            <a:pPr algn="r"/>
            <a:r>
              <a:rPr lang="mk-MK" sz="3400" b="1" dirty="0" smtClean="0"/>
              <a:t>Ѓорги Хаџи-Котаров</a:t>
            </a:r>
            <a:endParaRPr lang="mk-MK" sz="3400" b="1" dirty="0"/>
          </a:p>
          <a:p>
            <a:pPr algn="r"/>
            <a:endParaRPr lang="mk-MK" dirty="0"/>
          </a:p>
          <a:p>
            <a:pPr algn="r"/>
            <a:endParaRPr lang="mk-MK" dirty="0"/>
          </a:p>
          <a:p>
            <a:pPr algn="ctr"/>
            <a:r>
              <a:rPr lang="mk-MK" dirty="0"/>
              <a:t>Проектот КРАЛИЦАТА МАЈКА-МАТИЦА се спроведува во рамките на Регионалната програма за локална демократија во Западен Балкан</a:t>
            </a:r>
            <a:r>
              <a:rPr lang="en-US" dirty="0"/>
              <a:t> #</a:t>
            </a:r>
            <a:r>
              <a:rPr lang="mk-MK" dirty="0"/>
              <a:t> (ReLOaD), финансирана од Европската унија, а спроведувана од Програмата за развој на Обединетите нации (УНДП)</a:t>
            </a:r>
            <a:endParaRPr lang="en-US" dirty="0"/>
          </a:p>
          <a:p>
            <a:endParaRPr lang="en-US" dirty="0"/>
          </a:p>
        </p:txBody>
      </p:sp>
      <p:sp>
        <p:nvSpPr>
          <p:cNvPr id="4" name="Slide Number Placeholder 3"/>
          <p:cNvSpPr>
            <a:spLocks noGrp="1"/>
          </p:cNvSpPr>
          <p:nvPr>
            <p:ph type="sldNum" sz="quarter" idx="12"/>
          </p:nvPr>
        </p:nvSpPr>
        <p:spPr/>
        <p:txBody>
          <a:bodyPr/>
          <a:lstStyle/>
          <a:p>
            <a:fld id="{40910F9A-E662-4BAF-A547-CCAF69402A7C}" type="slidenum">
              <a:rPr lang="en-US" smtClean="0"/>
              <a:t>1</a:t>
            </a:fld>
            <a:endParaRPr lang="en-US"/>
          </a:p>
        </p:txBody>
      </p:sp>
      <p:pic>
        <p:nvPicPr>
          <p:cNvPr id="5" name="Picture 4" descr="strumica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940816"/>
            <a:ext cx="814641" cy="1041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2065"/>
            <a:ext cx="1008165" cy="1022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e_logo"/>
          <p:cNvPicPr>
            <a:picLocks noChangeAspect="1" noChangeArrowheads="1"/>
          </p:cNvPicPr>
          <p:nvPr/>
        </p:nvPicPr>
        <p:blipFill>
          <a:blip r:embed="rId4">
            <a:extLst>
              <a:ext uri="{28A0092B-C50C-407E-A947-70E740481C1C}">
                <a14:useLocalDpi xmlns:a14="http://schemas.microsoft.com/office/drawing/2010/main" val="0"/>
              </a:ext>
            </a:extLst>
          </a:blip>
          <a:srcRect l="10204" r="8163"/>
          <a:stretch>
            <a:fillRect/>
          </a:stretch>
        </p:blipFill>
        <p:spPr bwMode="auto">
          <a:xfrm>
            <a:off x="1693009" y="940816"/>
            <a:ext cx="1507391" cy="11876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undp-logo"/>
          <p:cNvPicPr>
            <a:picLocks noChangeAspect="1" noChangeArrowheads="1"/>
          </p:cNvPicPr>
          <p:nvPr/>
        </p:nvPicPr>
        <p:blipFill>
          <a:blip r:embed="rId5" cstate="print">
            <a:extLst>
              <a:ext uri="{28A0092B-C50C-407E-A947-70E740481C1C}">
                <a14:useLocalDpi xmlns:a14="http://schemas.microsoft.com/office/drawing/2010/main" val="0"/>
              </a:ext>
            </a:extLst>
          </a:blip>
          <a:srcRect l="20100" t="8511" r="20602" b="7446"/>
          <a:stretch>
            <a:fillRect/>
          </a:stretch>
        </p:blipFill>
        <p:spPr bwMode="auto">
          <a:xfrm>
            <a:off x="7696200" y="863811"/>
            <a:ext cx="838200" cy="1551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276600" y="863811"/>
            <a:ext cx="1118677" cy="1118677"/>
          </a:xfrm>
          <a:prstGeom prst="rect">
            <a:avLst/>
          </a:prstGeom>
        </p:spPr>
      </p:pic>
      <p:pic>
        <p:nvPicPr>
          <p:cNvPr id="10" name="Picture 9"/>
          <p:cNvPicPr>
            <a:picLocks noChangeAspect="1"/>
          </p:cNvPicPr>
          <p:nvPr/>
        </p:nvPicPr>
        <p:blipFill>
          <a:blip r:embed="rId7"/>
          <a:stretch>
            <a:fillRect/>
          </a:stretch>
        </p:blipFill>
        <p:spPr>
          <a:xfrm>
            <a:off x="6543283" y="940816"/>
            <a:ext cx="1144203" cy="993416"/>
          </a:xfrm>
          <a:prstGeom prst="rect">
            <a:avLst/>
          </a:prstGeom>
        </p:spPr>
      </p:pic>
      <p:pic>
        <p:nvPicPr>
          <p:cNvPr id="11" name="Picture 10"/>
          <p:cNvPicPr>
            <a:picLocks noChangeAspect="1"/>
          </p:cNvPicPr>
          <p:nvPr/>
        </p:nvPicPr>
        <p:blipFill>
          <a:blip r:embed="rId8"/>
          <a:stretch>
            <a:fillRect/>
          </a:stretch>
        </p:blipFill>
        <p:spPr>
          <a:xfrm>
            <a:off x="2097186" y="3492485"/>
            <a:ext cx="1182727" cy="1329043"/>
          </a:xfrm>
          <a:prstGeom prst="rect">
            <a:avLst/>
          </a:prstGeom>
        </p:spPr>
      </p:pic>
    </p:spTree>
    <p:extLst>
      <p:ext uri="{BB962C8B-B14F-4D97-AF65-F5344CB8AC3E}">
        <p14:creationId xmlns:p14="http://schemas.microsoft.com/office/powerpoint/2010/main" val="2188890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04800"/>
            <a:ext cx="7848600" cy="1981200"/>
          </a:xfrm>
        </p:spPr>
        <p:txBody>
          <a:bodyPr>
            <a:normAutofit/>
          </a:bodyPr>
          <a:lstStyle/>
          <a:p>
            <a:r>
              <a:rPr lang="mk-MK" sz="2800" b="1" dirty="0"/>
              <a:t>ПОДГОТОВКА НА </a:t>
            </a:r>
            <a:r>
              <a:rPr lang="mk-MK" sz="2800" b="1" dirty="0" smtClean="0"/>
              <a:t>СЕМЕЈСТВОТО </a:t>
            </a:r>
            <a:r>
              <a:rPr lang="mk-MK" sz="2800" b="1" dirty="0"/>
              <a:t>ОДГЛЕДУВАЧ</a:t>
            </a:r>
            <a:r>
              <a:rPr lang="mk-MK" sz="2400" dirty="0"/>
              <a:t/>
            </a:r>
            <a:br>
              <a:rPr lang="mk-MK" sz="2400" dirty="0"/>
            </a:br>
            <a:endParaRPr lang="en-US" sz="2400" dirty="0"/>
          </a:p>
        </p:txBody>
      </p:sp>
      <p:sp>
        <p:nvSpPr>
          <p:cNvPr id="3" name="Content Placeholder 2"/>
          <p:cNvSpPr>
            <a:spLocks noGrp="1"/>
          </p:cNvSpPr>
          <p:nvPr>
            <p:ph idx="1"/>
          </p:nvPr>
        </p:nvSpPr>
        <p:spPr>
          <a:xfrm>
            <a:off x="982133" y="1426922"/>
            <a:ext cx="7704667" cy="4873752"/>
          </a:xfrm>
        </p:spPr>
        <p:txBody>
          <a:bodyPr>
            <a:normAutofit fontScale="92500" lnSpcReduction="20000"/>
          </a:bodyPr>
          <a:lstStyle/>
          <a:p>
            <a:pPr marL="0" indent="0" algn="just">
              <a:buNone/>
            </a:pPr>
            <a:r>
              <a:rPr lang="mk-MK" sz="2800" b="1" dirty="0"/>
              <a:t>За време на првите денови кога мајката донор ги снесува јајцата погодни за производство на матици треба да го припремиме семејството одгледувач. Ова семејство треба да биде многу силно семејство. Се препорачува семејството да биде во кошницата од 12 рамки. Треба да е многу силно со неколку рамки со мед и полен и многу затворено старо пило.</a:t>
            </a:r>
          </a:p>
          <a:p>
            <a:pPr marL="0" indent="0" algn="just">
              <a:buNone/>
            </a:pPr>
            <a:r>
              <a:rPr lang="mk-MK" sz="2800" b="1" dirty="0"/>
              <a:t>Треба да се внимава ова семејство има многу малку отворено пило, што ќе помогне во полесно прифаќање на матичњаците, во спротивно може пчелите да не се грижат за матичњаците туку да почнат да градат свои матичњаци</a:t>
            </a:r>
            <a:r>
              <a:rPr lang="mk-MK" sz="2800" b="1" dirty="0" smtClean="0"/>
              <a:t>.</a:t>
            </a:r>
            <a:endParaRPr lang="mk-MK" sz="2800" b="1" dirty="0"/>
          </a:p>
        </p:txBody>
      </p:sp>
      <p:sp>
        <p:nvSpPr>
          <p:cNvPr id="4" name="Slide Number Placeholder 3"/>
          <p:cNvSpPr>
            <a:spLocks noGrp="1"/>
          </p:cNvSpPr>
          <p:nvPr>
            <p:ph type="sldNum" sz="quarter" idx="12"/>
          </p:nvPr>
        </p:nvSpPr>
        <p:spPr/>
        <p:txBody>
          <a:bodyPr/>
          <a:lstStyle/>
          <a:p>
            <a:fld id="{40910F9A-E662-4BAF-A547-CCAF69402A7C}" type="slidenum">
              <a:rPr lang="en-US" smtClean="0"/>
              <a:t>10</a:t>
            </a:fld>
            <a:endParaRPr lang="en-US"/>
          </a:p>
        </p:txBody>
      </p:sp>
    </p:spTree>
    <p:extLst>
      <p:ext uri="{BB962C8B-B14F-4D97-AF65-F5344CB8AC3E}">
        <p14:creationId xmlns:p14="http://schemas.microsoft.com/office/powerpoint/2010/main" val="15536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858496" cy="6324600"/>
          </a:xfrm>
        </p:spPr>
        <p:txBody>
          <a:bodyPr>
            <a:noAutofit/>
          </a:bodyPr>
          <a:lstStyle/>
          <a:p>
            <a:r>
              <a:rPr lang="mk-MK" b="1" dirty="0"/>
              <a:t>Ден четврти:</a:t>
            </a:r>
          </a:p>
          <a:p>
            <a:r>
              <a:rPr lang="mk-MK" b="1" dirty="0"/>
              <a:t>Треба да се подготви просторијата каде што ќе го направи трансферот на ларвите. Температурата треба да биде 36 степени и влажност 80%.</a:t>
            </a:r>
          </a:p>
          <a:p>
            <a:r>
              <a:rPr lang="mk-MK" b="1" dirty="0"/>
              <a:t>Ако немаме инструмент за мерење на влага, се става сад со врела вода, па ќе се подигне влагата во просторијата. Топлината и влагата се важен фактор за опстанокот на ларвите.</a:t>
            </a:r>
          </a:p>
          <a:p>
            <a:r>
              <a:rPr lang="mk-MK" b="1" dirty="0"/>
              <a:t>Откако ќе бидеме подготвени со просторијата, ја вадиме рамката со касетата од семејството донор. Се отстрануват пчелите со мека четка. Не треба да се обидуваме да ги отстраниме сите пчели, што ќе ни го успори работењето. Ја завиткуваме рамката со топла и влажна крпа и ја носиме во собата.</a:t>
            </a:r>
          </a:p>
          <a:p>
            <a:pPr marL="0" indent="0" algn="just">
              <a:buNone/>
            </a:pPr>
            <a:endParaRPr lang="en-US" sz="2600" b="1" dirty="0"/>
          </a:p>
        </p:txBody>
      </p:sp>
      <p:sp>
        <p:nvSpPr>
          <p:cNvPr id="4" name="Slide Number Placeholder 3"/>
          <p:cNvSpPr>
            <a:spLocks noGrp="1"/>
          </p:cNvSpPr>
          <p:nvPr>
            <p:ph type="sldNum" sz="quarter" idx="12"/>
          </p:nvPr>
        </p:nvSpPr>
        <p:spPr/>
        <p:txBody>
          <a:bodyPr/>
          <a:lstStyle/>
          <a:p>
            <a:fld id="{40910F9A-E662-4BAF-A547-CCAF69402A7C}" type="slidenum">
              <a:rPr lang="en-US" smtClean="0"/>
              <a:t>11</a:t>
            </a:fld>
            <a:endParaRPr lang="en-US"/>
          </a:p>
        </p:txBody>
      </p:sp>
    </p:spTree>
    <p:extLst>
      <p:ext uri="{BB962C8B-B14F-4D97-AF65-F5344CB8AC3E}">
        <p14:creationId xmlns:p14="http://schemas.microsoft.com/office/powerpoint/2010/main" val="878056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0346"/>
            <a:ext cx="7467600" cy="6092952"/>
          </a:xfrm>
        </p:spPr>
        <p:txBody>
          <a:bodyPr>
            <a:normAutofit/>
          </a:bodyPr>
          <a:lstStyle/>
          <a:p>
            <a:pPr marL="0" lvl="0" indent="0">
              <a:buNone/>
            </a:pPr>
            <a:endParaRPr lang="en-US" sz="2000" dirty="0" smtClean="0"/>
          </a:p>
          <a:p>
            <a:endParaRPr lang="en-US" dirty="0"/>
          </a:p>
        </p:txBody>
      </p:sp>
      <p:sp>
        <p:nvSpPr>
          <p:cNvPr id="4" name="Slide Number Placeholder 3"/>
          <p:cNvSpPr>
            <a:spLocks noGrp="1"/>
          </p:cNvSpPr>
          <p:nvPr>
            <p:ph type="sldNum" sz="quarter" idx="12"/>
          </p:nvPr>
        </p:nvSpPr>
        <p:spPr/>
        <p:txBody>
          <a:bodyPr/>
          <a:lstStyle/>
          <a:p>
            <a:fld id="{40910F9A-E662-4BAF-A547-CCAF69402A7C}" type="slidenum">
              <a:rPr lang="en-US" smtClean="0"/>
              <a:t>12</a:t>
            </a:fld>
            <a:endParaRPr lang="en-US"/>
          </a:p>
        </p:txBody>
      </p:sp>
      <p:sp>
        <p:nvSpPr>
          <p:cNvPr id="2" name="Rectangle 1"/>
          <p:cNvSpPr/>
          <p:nvPr/>
        </p:nvSpPr>
        <p:spPr>
          <a:xfrm>
            <a:off x="1215887" y="495218"/>
            <a:ext cx="7470913" cy="5863208"/>
          </a:xfrm>
          <a:prstGeom prst="rect">
            <a:avLst/>
          </a:prstGeom>
        </p:spPr>
        <p:txBody>
          <a:bodyPr wrap="square">
            <a:spAutoFit/>
          </a:bodyPr>
          <a:lstStyle/>
          <a:p>
            <a:pPr>
              <a:lnSpc>
                <a:spcPct val="107000"/>
              </a:lnSpc>
              <a:spcAft>
                <a:spcPts val="800"/>
              </a:spcAft>
            </a:pPr>
            <a:r>
              <a:rPr lang="mk-MK" sz="2600" b="1" dirty="0">
                <a:latin typeface="Calibri" panose="020F0502020204030204" pitchFamily="34" charset="0"/>
                <a:ea typeface="Calibri" panose="020F0502020204030204" pitchFamily="34" charset="0"/>
                <a:cs typeface="Calibri" panose="020F0502020204030204" pitchFamily="34" charset="0"/>
              </a:rPr>
              <a:t>Ја поставуваме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рамката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Aparajita" panose="020B0604020202020204" pitchFamily="34" charset="0"/>
              </a:rPr>
              <a:t>со</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касетата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влажна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пријатна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ткаенина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продолжуваме со вадење 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Aparajita" panose="020B0604020202020204" pitchFamily="34" charset="0"/>
              </a:rPr>
              <a:t>матичните </a:t>
            </a:r>
            <a:r>
              <a:rPr lang="mk-MK" sz="2600" b="1" dirty="0">
                <a:latin typeface="Calibri" panose="020F0502020204030204" pitchFamily="34" charset="0"/>
                <a:ea typeface="Calibri" panose="020F0502020204030204" pitchFamily="34" charset="0"/>
                <a:cs typeface="Calibri" panose="020F0502020204030204" pitchFamily="34" charset="0"/>
              </a:rPr>
              <a:t>чашки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Со</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светилка и лупа се прегледуват</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ларвите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Готови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се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оние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кои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се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веќе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во</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форма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полумесечина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се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покриени со млеч</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Aparajita" panose="020B0604020202020204" pitchFamily="34" charset="0"/>
              </a:rPr>
              <a:t>Се поставуват матичните чашки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во</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претходно</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подготвени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рамки на кои се поставени држачите на матичните чашки</a:t>
            </a:r>
            <a:r>
              <a:rPr lang="mk-MK" sz="2600" b="1" dirty="0">
                <a:latin typeface="Aparajita" panose="020B0604020202020204" pitchFamily="34" charset="0"/>
                <a:ea typeface="Calibri" panose="020F0502020204030204" pitchFamily="34" charset="0"/>
                <a:cs typeface="Times New Roman" panose="02020603050405020304" pitchFamily="18" charset="0"/>
              </a:rPr>
              <a:t>.</a:t>
            </a:r>
            <a:endParaRPr lang="mk-MK" sz="2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mk-MK" sz="2600" b="1" dirty="0">
                <a:latin typeface="Calibri" panose="020F0502020204030204" pitchFamily="34" charset="0"/>
                <a:ea typeface="Calibri" panose="020F0502020204030204" pitchFamily="34" charset="0"/>
                <a:cs typeface="Calibri" panose="020F0502020204030204" pitchFamily="34" charset="0"/>
              </a:rPr>
              <a:t>Се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препорачува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не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повеќе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од</a:t>
            </a:r>
            <a:r>
              <a:rPr lang="mk-MK" sz="2600" b="1" dirty="0">
                <a:latin typeface="Aparajita" panose="020B0604020202020204" pitchFamily="34" charset="0"/>
                <a:ea typeface="Calibri" panose="020F0502020204030204" pitchFamily="34" charset="0"/>
                <a:cs typeface="Times New Roman" panose="02020603050405020304" pitchFamily="18" charset="0"/>
              </a:rPr>
              <a:t> 50 </a:t>
            </a:r>
            <a:r>
              <a:rPr lang="mk-MK" sz="2600" b="1" dirty="0">
                <a:latin typeface="Calibri" panose="020F0502020204030204" pitchFamily="34" charset="0"/>
                <a:ea typeface="Calibri" panose="020F0502020204030204" pitchFamily="34" charset="0"/>
                <a:cs typeface="Calibri" panose="020F0502020204030204" pitchFamily="34" charset="0"/>
              </a:rPr>
              <a:t>матичњаци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во</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одгледувачот</a:t>
            </a:r>
            <a:r>
              <a:rPr lang="mk-MK" sz="2600" b="1" dirty="0">
                <a:latin typeface="Aparajita" panose="020B0604020202020204" pitchFamily="34" charset="0"/>
                <a:ea typeface="Calibri" panose="020F0502020204030204" pitchFamily="34" charset="0"/>
                <a:cs typeface="Times New Roman" panose="02020603050405020304" pitchFamily="18" charset="0"/>
              </a:rPr>
              <a:t>.</a:t>
            </a:r>
            <a:endParaRPr lang="mk-MK" sz="2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mk-MK" sz="2600" b="1" dirty="0">
                <a:latin typeface="Calibri" panose="020F0502020204030204" pitchFamily="34" charset="0"/>
                <a:ea typeface="Calibri" panose="020F0502020204030204" pitchFamily="34" charset="0"/>
                <a:cs typeface="Calibri" panose="020F0502020204030204" pitchFamily="34" charset="0"/>
              </a:rPr>
              <a:t>Се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препорачува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на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матичњаците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да</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бидат</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поставени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во</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две</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одделни</a:t>
            </a:r>
            <a:r>
              <a:rPr lang="mk-MK" sz="2600" b="1" dirty="0">
                <a:latin typeface="Aparajita" panose="020B0604020202020204" pitchFamily="34" charset="0"/>
                <a:ea typeface="Calibri" panose="020F0502020204030204" pitchFamily="34" charset="0"/>
                <a:cs typeface="Times New Roman" panose="02020603050405020304" pitchFamily="18" charset="0"/>
              </a:rPr>
              <a:t> </a:t>
            </a:r>
            <a:r>
              <a:rPr lang="mk-MK" sz="2600" b="1" dirty="0">
                <a:latin typeface="Calibri" panose="020F0502020204030204" pitchFamily="34" charset="0"/>
                <a:ea typeface="Calibri" panose="020F0502020204030204" pitchFamily="34" charset="0"/>
                <a:cs typeface="Calibri" panose="020F0502020204030204" pitchFamily="34" charset="0"/>
              </a:rPr>
              <a:t>рамки со по </a:t>
            </a:r>
            <a:r>
              <a:rPr lang="mk-MK" sz="2600" b="1" dirty="0" smtClean="0">
                <a:latin typeface="Calibri" panose="020F0502020204030204" pitchFamily="34" charset="0"/>
                <a:ea typeface="Calibri" panose="020F0502020204030204" pitchFamily="34" charset="0"/>
                <a:cs typeface="Calibri" panose="020F0502020204030204" pitchFamily="34" charset="0"/>
              </a:rPr>
              <a:t>20 </a:t>
            </a:r>
            <a:r>
              <a:rPr lang="mk-MK" sz="2600" b="1" dirty="0">
                <a:latin typeface="Calibri" panose="020F0502020204030204" pitchFamily="34" charset="0"/>
                <a:ea typeface="Calibri" panose="020F0502020204030204" pitchFamily="34" charset="0"/>
                <a:cs typeface="Calibri" panose="020F0502020204030204" pitchFamily="34" charset="0"/>
              </a:rPr>
              <a:t>матичњаци</a:t>
            </a:r>
            <a:r>
              <a:rPr lang="mk-MK" sz="2600" b="1" dirty="0">
                <a:latin typeface="Aparajita" panose="020B0604020202020204" pitchFamily="34" charset="0"/>
                <a:ea typeface="Calibri" panose="020F0502020204030204" pitchFamily="34" charset="0"/>
                <a:cs typeface="Times New Roman" panose="02020603050405020304" pitchFamily="18" charset="0"/>
              </a:rPr>
              <a:t>.</a:t>
            </a:r>
            <a:endParaRPr lang="mk-MK" sz="2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7444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467600" cy="6169152"/>
          </a:xfrm>
        </p:spPr>
        <p:txBody>
          <a:bodyPr>
            <a:normAutofit/>
          </a:bodyPr>
          <a:lstStyle/>
          <a:p>
            <a:pPr algn="just"/>
            <a:r>
              <a:rPr lang="ru-RU" sz="2000" b="1" dirty="0" smtClean="0"/>
              <a:t>Предност</a:t>
            </a:r>
            <a:r>
              <a:rPr lang="ru-RU" sz="2000" dirty="0" smtClean="0"/>
              <a:t> </a:t>
            </a:r>
            <a:r>
              <a:rPr lang="ru-RU" sz="2000" dirty="0"/>
              <a:t>на апаратот е во тоа што сите ларви кои ги пресадуваме практично се со иста старост.  Разликата помеѓу најстарите и најмладите ларви се само неколку часа. Благодарение на овој факт, пресадувањето на ларвите го вршиме во најповолниот момент, а пресадувањето на матичњаците го вршиме кога се потполно зрели, четрнаесетиот или петнаесетиот ден, пред да се изведат од матичњакот, што ќе има позитивно влијание врз процентот на успешно изведени матици. Ова е уште еден важен услов за добивање на квалитетни матици. Бидејќи матичњаците се со иста старост не постои можност да не изненади некоја порано изведена матица и да ги уништи останатите </a:t>
            </a:r>
            <a:r>
              <a:rPr lang="ru-RU" sz="2000" dirty="0" smtClean="0"/>
              <a:t>матичаци.</a:t>
            </a:r>
          </a:p>
          <a:p>
            <a:pPr algn="just"/>
            <a:r>
              <a:rPr lang="mk-MK" sz="2000" b="1" dirty="0" smtClean="0"/>
              <a:t>Друга предност </a:t>
            </a:r>
            <a:r>
              <a:rPr lang="mk-MK" sz="2000" dirty="0"/>
              <a:t>на апаратот е </a:t>
            </a:r>
            <a:r>
              <a:rPr lang="mk-MK" sz="2000" dirty="0" smtClean="0"/>
              <a:t>тоа </a:t>
            </a:r>
            <a:r>
              <a:rPr lang="mk-MK" sz="2000" dirty="0"/>
              <a:t>што основите на матичњаците по пресадувањето на ларвите едноставно се зацврстуваат во избушените летви на рамките. Сите делови на апаратот при правилно ракување имаат неограничен век на траење, односно неограничен број на циклуси на користење. </a:t>
            </a:r>
            <a:r>
              <a:rPr lang="ru-RU" sz="2000" dirty="0" smtClean="0"/>
              <a:t> </a:t>
            </a:r>
            <a:endParaRPr lang="en-US" sz="2000" dirty="0"/>
          </a:p>
        </p:txBody>
      </p:sp>
      <p:sp>
        <p:nvSpPr>
          <p:cNvPr id="4" name="Slide Number Placeholder 3"/>
          <p:cNvSpPr>
            <a:spLocks noGrp="1"/>
          </p:cNvSpPr>
          <p:nvPr>
            <p:ph type="sldNum" sz="quarter" idx="12"/>
          </p:nvPr>
        </p:nvSpPr>
        <p:spPr/>
        <p:txBody>
          <a:bodyPr/>
          <a:lstStyle/>
          <a:p>
            <a:fld id="{40910F9A-E662-4BAF-A547-CCAF69402A7C}" type="slidenum">
              <a:rPr lang="en-US" smtClean="0"/>
              <a:t>13</a:t>
            </a:fld>
            <a:endParaRPr lang="en-US"/>
          </a:p>
        </p:txBody>
      </p:sp>
    </p:spTree>
    <p:extLst>
      <p:ext uri="{BB962C8B-B14F-4D97-AF65-F5344CB8AC3E}">
        <p14:creationId xmlns:p14="http://schemas.microsoft.com/office/powerpoint/2010/main" val="300218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r>
              <a:rPr lang="mk-MK" sz="3600" b="1" dirty="0"/>
              <a:t>Предупредување  и многу важно</a:t>
            </a:r>
            <a:r>
              <a:rPr lang="mk-MK" sz="3600" b="1" dirty="0" smtClean="0"/>
              <a:t>!!!</a:t>
            </a:r>
            <a:endParaRPr lang="en-US" sz="3600" dirty="0"/>
          </a:p>
        </p:txBody>
      </p:sp>
      <p:sp>
        <p:nvSpPr>
          <p:cNvPr id="3" name="Content Placeholder 2"/>
          <p:cNvSpPr>
            <a:spLocks noGrp="1"/>
          </p:cNvSpPr>
          <p:nvPr>
            <p:ph idx="1"/>
          </p:nvPr>
        </p:nvSpPr>
        <p:spPr>
          <a:xfrm>
            <a:off x="914400" y="1524000"/>
            <a:ext cx="7772399" cy="4592627"/>
          </a:xfrm>
        </p:spPr>
        <p:txBody>
          <a:bodyPr>
            <a:noAutofit/>
          </a:bodyPr>
          <a:lstStyle/>
          <a:p>
            <a:pPr marL="0" indent="0" algn="just">
              <a:buNone/>
            </a:pPr>
            <a:r>
              <a:rPr lang="mk-MK" sz="2800" b="1" dirty="0"/>
              <a:t>7-8 часа пред поставувањето на рамките со матичните </a:t>
            </a:r>
            <a:r>
              <a:rPr lang="mk-MK" sz="2800" b="1" dirty="0" smtClean="0"/>
              <a:t>чашки </a:t>
            </a:r>
            <a:r>
              <a:rPr lang="mk-MK" sz="2800" b="1" dirty="0"/>
              <a:t>треба да отстрани мајката на семејството одгледувач и да се отстранат две рамки за да се ослободи простор за рамките со матичњаците. Се препорачува рамките со матичњаците да се на места 4 и 8 ако семејството одгледувачот е со 12 рамки, а за семејствата одгледувачи на 10 рамки се поставуват рамките со матичњаци на 4 и 7 позиција.</a:t>
            </a:r>
          </a:p>
          <a:p>
            <a:pPr marL="0" indent="0" algn="just">
              <a:buNone/>
            </a:pPr>
            <a:endParaRPr lang="en-US" sz="2150" dirty="0"/>
          </a:p>
        </p:txBody>
      </p:sp>
      <p:sp>
        <p:nvSpPr>
          <p:cNvPr id="4" name="Slide Number Placeholder 3"/>
          <p:cNvSpPr>
            <a:spLocks noGrp="1"/>
          </p:cNvSpPr>
          <p:nvPr>
            <p:ph type="sldNum" sz="quarter" idx="12"/>
          </p:nvPr>
        </p:nvSpPr>
        <p:spPr/>
        <p:txBody>
          <a:bodyPr/>
          <a:lstStyle/>
          <a:p>
            <a:fld id="{40910F9A-E662-4BAF-A547-CCAF69402A7C}" type="slidenum">
              <a:rPr lang="en-US" smtClean="0"/>
              <a:t>14</a:t>
            </a:fld>
            <a:endParaRPr lang="en-US"/>
          </a:p>
        </p:txBody>
      </p:sp>
    </p:spTree>
    <p:extLst>
      <p:ext uri="{BB962C8B-B14F-4D97-AF65-F5344CB8AC3E}">
        <p14:creationId xmlns:p14="http://schemas.microsoft.com/office/powerpoint/2010/main" val="3024814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0999"/>
            <a:ext cx="7772400" cy="5727173"/>
          </a:xfrm>
        </p:spPr>
        <p:txBody>
          <a:bodyPr>
            <a:normAutofit/>
          </a:bodyPr>
          <a:lstStyle/>
          <a:p>
            <a:pPr algn="just"/>
            <a:r>
              <a:rPr lang="mk-MK" sz="2800" b="1" dirty="0"/>
              <a:t>Поставувањето на ларвите треба да се направи што е можно побрзо. Добро е при пренесувањето и поставувањето на рамките истите да биде покриени со топла и влажна материја. По пренесувањето на рамките со матичњаците потребно е обилно прихрана со течна инвертирана прихрана од шеќерна репка. Не треба да се прекратува со прихрана на семејството за цело време на формирање на </a:t>
            </a:r>
            <a:r>
              <a:rPr lang="mk-MK" sz="2800" b="1" dirty="0" smtClean="0"/>
              <a:t>матичњаците, </a:t>
            </a:r>
            <a:r>
              <a:rPr lang="mk-MK" sz="2800" b="1" dirty="0"/>
              <a:t>се до изведување на младите матици.</a:t>
            </a:r>
          </a:p>
          <a:p>
            <a:pPr algn="just"/>
            <a:endParaRPr lang="en-US" sz="2200" dirty="0"/>
          </a:p>
        </p:txBody>
      </p:sp>
      <p:sp>
        <p:nvSpPr>
          <p:cNvPr id="4" name="Slide Number Placeholder 3"/>
          <p:cNvSpPr>
            <a:spLocks noGrp="1"/>
          </p:cNvSpPr>
          <p:nvPr>
            <p:ph type="sldNum" sz="quarter" idx="12"/>
          </p:nvPr>
        </p:nvSpPr>
        <p:spPr/>
        <p:txBody>
          <a:bodyPr/>
          <a:lstStyle/>
          <a:p>
            <a:fld id="{40910F9A-E662-4BAF-A547-CCAF69402A7C}" type="slidenum">
              <a:rPr lang="en-US" smtClean="0"/>
              <a:t>15</a:t>
            </a:fld>
            <a:endParaRPr lang="en-US"/>
          </a:p>
        </p:txBody>
      </p:sp>
    </p:spTree>
    <p:extLst>
      <p:ext uri="{BB962C8B-B14F-4D97-AF65-F5344CB8AC3E}">
        <p14:creationId xmlns:p14="http://schemas.microsoft.com/office/powerpoint/2010/main" val="3259167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710883" cy="5498573"/>
          </a:xfrm>
        </p:spPr>
        <p:txBody>
          <a:bodyPr>
            <a:normAutofit/>
          </a:bodyPr>
          <a:lstStyle/>
          <a:p>
            <a:r>
              <a:rPr lang="mk-MK" sz="2800" b="1" dirty="0"/>
              <a:t>На 10- тиот ден се прегледуват одгледувачките семејства евентуално да не се појавени матичници надвор од рамките со матичните чаури. Ако има такви истите се отстрануват. Потоа се поставуват заштитните кафези за пренос на изведените млади матици.</a:t>
            </a:r>
          </a:p>
          <a:p>
            <a:endParaRPr lang="en-US" dirty="0"/>
          </a:p>
        </p:txBody>
      </p:sp>
      <p:sp>
        <p:nvSpPr>
          <p:cNvPr id="4" name="Slide Number Placeholder 3"/>
          <p:cNvSpPr>
            <a:spLocks noGrp="1"/>
          </p:cNvSpPr>
          <p:nvPr>
            <p:ph type="sldNum" sz="quarter" idx="12"/>
          </p:nvPr>
        </p:nvSpPr>
        <p:spPr/>
        <p:txBody>
          <a:bodyPr/>
          <a:lstStyle/>
          <a:p>
            <a:fld id="{40910F9A-E662-4BAF-A547-CCAF69402A7C}" type="slidenum">
              <a:rPr lang="en-US" smtClean="0"/>
              <a:t>16</a:t>
            </a:fld>
            <a:endParaRPr lang="en-US"/>
          </a:p>
        </p:txBody>
      </p:sp>
    </p:spTree>
    <p:extLst>
      <p:ext uri="{BB962C8B-B14F-4D97-AF65-F5344CB8AC3E}">
        <p14:creationId xmlns:p14="http://schemas.microsoft.com/office/powerpoint/2010/main" val="2699660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1"/>
            <a:ext cx="7710883" cy="5257800"/>
          </a:xfrm>
        </p:spPr>
        <p:txBody>
          <a:bodyPr>
            <a:normAutofit/>
          </a:bodyPr>
          <a:lstStyle/>
          <a:p>
            <a:r>
              <a:rPr lang="mk-MK" sz="2800" b="1" dirty="0"/>
              <a:t>На 14-тиот ден се подготвуват </a:t>
            </a:r>
            <a:r>
              <a:rPr lang="mk-MK" sz="2800" b="1" dirty="0" smtClean="0"/>
              <a:t>оплодњаците, или во нашиот случај нуклеусите со една рамка </a:t>
            </a:r>
            <a:r>
              <a:rPr lang="ru-RU" sz="2800" b="1" dirty="0" smtClean="0"/>
              <a:t>со </a:t>
            </a:r>
            <a:r>
              <a:rPr lang="ru-RU" sz="2800" b="1" dirty="0"/>
              <a:t>восочна основа, </a:t>
            </a:r>
            <a:r>
              <a:rPr lang="ru-RU" sz="2800" b="1" dirty="0" smtClean="0"/>
              <a:t>една </a:t>
            </a:r>
            <a:r>
              <a:rPr lang="ru-RU" sz="2800" b="1" dirty="0"/>
              <a:t>рамка со мед и полен и една рамка со отворено </a:t>
            </a:r>
            <a:r>
              <a:rPr lang="ru-RU" sz="2800" b="1" dirty="0" smtClean="0"/>
              <a:t>легло</a:t>
            </a:r>
            <a:r>
              <a:rPr lang="mk-MK" sz="2800" b="1" dirty="0" smtClean="0"/>
              <a:t>.</a:t>
            </a:r>
            <a:endParaRPr lang="mk-MK" sz="2800" b="1" dirty="0"/>
          </a:p>
          <a:p>
            <a:r>
              <a:rPr lang="mk-MK" sz="2800" b="1" dirty="0"/>
              <a:t>Следниот ден </a:t>
            </a:r>
            <a:r>
              <a:rPr lang="mk-MK" sz="2800" b="1" dirty="0" smtClean="0"/>
              <a:t>се бележат новоизведените матици, се затварат во кафезите од едната страна со цврста храна и се </a:t>
            </a:r>
            <a:r>
              <a:rPr lang="mk-MK" sz="2800" b="1" dirty="0"/>
              <a:t>пренесуват </a:t>
            </a:r>
            <a:r>
              <a:rPr lang="mk-MK" sz="2800" b="1" dirty="0" smtClean="0"/>
              <a:t>во </a:t>
            </a:r>
            <a:r>
              <a:rPr lang="mk-MK" sz="2800" b="1" dirty="0"/>
              <a:t>новоформираните нуклеуси.</a:t>
            </a:r>
          </a:p>
          <a:p>
            <a:endParaRPr lang="en-US" dirty="0"/>
          </a:p>
        </p:txBody>
      </p:sp>
      <p:sp>
        <p:nvSpPr>
          <p:cNvPr id="4" name="Slide Number Placeholder 3"/>
          <p:cNvSpPr>
            <a:spLocks noGrp="1"/>
          </p:cNvSpPr>
          <p:nvPr>
            <p:ph type="sldNum" sz="quarter" idx="12"/>
          </p:nvPr>
        </p:nvSpPr>
        <p:spPr/>
        <p:txBody>
          <a:bodyPr/>
          <a:lstStyle/>
          <a:p>
            <a:fld id="{40910F9A-E662-4BAF-A547-CCAF69402A7C}" type="slidenum">
              <a:rPr lang="en-US" smtClean="0"/>
              <a:t>17</a:t>
            </a:fld>
            <a:endParaRPr lang="en-US"/>
          </a:p>
        </p:txBody>
      </p:sp>
    </p:spTree>
    <p:extLst>
      <p:ext uri="{BB962C8B-B14F-4D97-AF65-F5344CB8AC3E}">
        <p14:creationId xmlns:p14="http://schemas.microsoft.com/office/powerpoint/2010/main" val="2414396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910F9A-E662-4BAF-A547-CCAF69402A7C}" type="slidenum">
              <a:rPr lang="en-US" smtClean="0"/>
              <a:t>18</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295145675"/>
              </p:ext>
            </p:extLst>
          </p:nvPr>
        </p:nvGraphicFramePr>
        <p:xfrm>
          <a:off x="1051667" y="457200"/>
          <a:ext cx="7391399" cy="4646879"/>
        </p:xfrm>
        <a:graphic>
          <a:graphicData uri="http://schemas.openxmlformats.org/drawingml/2006/table">
            <a:tbl>
              <a:tblPr>
                <a:tableStyleId>{5C22544A-7EE6-4342-B048-85BDC9FD1C3A}</a:tableStyleId>
              </a:tblPr>
              <a:tblGrid>
                <a:gridCol w="713823"/>
                <a:gridCol w="657776"/>
                <a:gridCol w="503364"/>
                <a:gridCol w="4068636"/>
                <a:gridCol w="1447800"/>
              </a:tblGrid>
              <a:tr h="352940">
                <a:tc>
                  <a:txBody>
                    <a:bodyPr/>
                    <a:lstStyle/>
                    <a:p>
                      <a:pPr algn="ctr" fontAlgn="ctr"/>
                      <a:r>
                        <a:rPr lang="mk-MK" sz="1200" b="1" u="none" strike="noStrike" dirty="0">
                          <a:solidFill>
                            <a:srgbClr val="FF0000"/>
                          </a:solidFill>
                          <a:effectLst/>
                        </a:rPr>
                        <a:t>дата</a:t>
                      </a:r>
                      <a:endParaRPr lang="mk-MK" sz="1200" b="1" i="0" u="none" strike="noStrike" dirty="0">
                        <a:solidFill>
                          <a:srgbClr val="FF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200" b="1" u="none" strike="noStrike" dirty="0">
                          <a:solidFill>
                            <a:srgbClr val="FF0000"/>
                          </a:solidFill>
                          <a:effectLst/>
                        </a:rPr>
                        <a:t>ред</a:t>
                      </a:r>
                      <a:r>
                        <a:rPr lang="mk-MK" sz="1200" b="1" u="none" strike="noStrike" dirty="0" smtClean="0">
                          <a:solidFill>
                            <a:srgbClr val="FF0000"/>
                          </a:solidFill>
                          <a:effectLst/>
                        </a:rPr>
                        <a:t>. бр. на </a:t>
                      </a:r>
                      <a:r>
                        <a:rPr lang="mk-MK" sz="1200" b="1" u="none" strike="noStrike" dirty="0">
                          <a:solidFill>
                            <a:srgbClr val="FF0000"/>
                          </a:solidFill>
                          <a:effectLst/>
                        </a:rPr>
                        <a:t>денот</a:t>
                      </a:r>
                      <a:endParaRPr lang="mk-MK" sz="1200" b="1" i="0" u="none" strike="noStrike" dirty="0">
                        <a:solidFill>
                          <a:srgbClr val="FF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200" b="1" u="none" strike="noStrike" dirty="0">
                          <a:solidFill>
                            <a:srgbClr val="FF0000"/>
                          </a:solidFill>
                          <a:effectLst/>
                        </a:rPr>
                        <a:t>Час</a:t>
                      </a:r>
                      <a:endParaRPr lang="mk-MK" sz="1200" b="1" i="0" u="none" strike="noStrike" dirty="0">
                        <a:solidFill>
                          <a:srgbClr val="FF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200" b="1" u="none" strike="noStrike" dirty="0">
                          <a:solidFill>
                            <a:srgbClr val="FF0000"/>
                          </a:solidFill>
                          <a:effectLst/>
                        </a:rPr>
                        <a:t>Планирана активност</a:t>
                      </a:r>
                      <a:endParaRPr lang="mk-MK" sz="1200" b="1" i="0" u="none" strike="noStrike" dirty="0">
                        <a:solidFill>
                          <a:srgbClr val="FF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200" b="1" u="none" strike="noStrike" dirty="0">
                          <a:solidFill>
                            <a:srgbClr val="FF0000"/>
                          </a:solidFill>
                          <a:effectLst/>
                        </a:rPr>
                        <a:t>Забелешка</a:t>
                      </a:r>
                      <a:endParaRPr lang="mk-MK" sz="1200" b="1" i="0" u="none" strike="noStrike" dirty="0">
                        <a:solidFill>
                          <a:srgbClr val="FF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700028">
                <a:tc>
                  <a:txBody>
                    <a:bodyPr/>
                    <a:lstStyle/>
                    <a:p>
                      <a:pPr algn="ctr" fontAlgn="ctr"/>
                      <a:r>
                        <a:rPr lang="en-GB" sz="1200" b="1" u="none" strike="noStrike" dirty="0">
                          <a:effectLst/>
                        </a:rPr>
                        <a:t>19.04.19 </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200" b="1" u="none" strike="noStrike" dirty="0">
                          <a:effectLst/>
                        </a:rPr>
                        <a:t>А</a:t>
                      </a:r>
                      <a:endParaRPr lang="mk-MK"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1" u="none" strike="noStrike" dirty="0">
                          <a:effectLst/>
                        </a:rPr>
                        <a:t>18</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200" b="1" u="none" strike="noStrike" dirty="0">
                          <a:effectLst/>
                        </a:rPr>
                        <a:t>Апаратот без поклопец се става во средина на пчелно семејство за да се адаптира пчелното семејство на него и да го прифати</a:t>
                      </a:r>
                      <a:endParaRPr lang="ru-RU"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200" b="1" u="none" strike="noStrike" dirty="0">
                          <a:effectLst/>
                        </a:rPr>
                        <a:t> </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696947">
                <a:tc>
                  <a:txBody>
                    <a:bodyPr/>
                    <a:lstStyle/>
                    <a:p>
                      <a:pPr algn="l" fontAlgn="ctr"/>
                      <a:r>
                        <a:rPr lang="en-GB" sz="1200" b="1" u="none" strike="noStrike" dirty="0">
                          <a:effectLst/>
                        </a:rPr>
                        <a:t> </a:t>
                      </a:r>
                      <a:endParaRPr lang="en-GB" sz="1200" b="1" i="0" u="none" strike="noStrike" dirty="0">
                        <a:solidFill>
                          <a:srgbClr val="000000"/>
                        </a:solidFill>
                        <a:effectLst/>
                        <a:latin typeface="Times New Roman"/>
                      </a:endParaRPr>
                    </a:p>
                    <a:p>
                      <a:pPr algn="l" fontAlgn="ctr"/>
                      <a:r>
                        <a:rPr lang="en-GB" sz="1200" b="1" u="none" strike="noStrike" dirty="0">
                          <a:effectLst/>
                        </a:rPr>
                        <a:t>20.04.19</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1" u="none" strike="noStrike" dirty="0">
                          <a:effectLst/>
                        </a:rPr>
                        <a:t>0</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1" u="none" strike="noStrike" dirty="0">
                          <a:effectLst/>
                        </a:rPr>
                        <a:t>17</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200" b="1" u="none" strike="noStrike" dirty="0">
                          <a:effectLst/>
                        </a:rPr>
                        <a:t>Ја наоѓаме матицата родоначалник, ја затвораме во </a:t>
                      </a:r>
                      <a:r>
                        <a:rPr lang="ru-RU" sz="1200" b="1" u="none" strike="noStrike" dirty="0" smtClean="0">
                          <a:effectLst/>
                        </a:rPr>
                        <a:t>касетата </a:t>
                      </a:r>
                      <a:r>
                        <a:rPr lang="ru-RU" sz="1200" b="1" u="none" strike="noStrike" dirty="0">
                          <a:effectLst/>
                        </a:rPr>
                        <a:t>и го поставуваме во средина на пчелното семејство за да положи јајца во него</a:t>
                      </a:r>
                      <a:endParaRPr lang="ru-RU"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200" b="1" u="none" strike="noStrike">
                          <a:effectLst/>
                        </a:rPr>
                        <a:t> </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1133513">
                <a:tc>
                  <a:txBody>
                    <a:bodyPr/>
                    <a:lstStyle/>
                    <a:p>
                      <a:pPr algn="ctr" fontAlgn="ctr"/>
                      <a:r>
                        <a:rPr lang="en-GB" sz="1200" b="1" u="none" strike="noStrike">
                          <a:effectLst/>
                        </a:rPr>
                        <a:t>21.04.19</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1" u="none" strike="noStrike">
                          <a:effectLst/>
                        </a:rPr>
                        <a:t>1</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200" b="1" u="none" strike="noStrike" dirty="0">
                          <a:effectLst/>
                        </a:rPr>
                        <a:t>08 и 12</a:t>
                      </a:r>
                      <a:endParaRPr lang="mk-MK"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200" b="1" u="none" strike="noStrike" dirty="0">
                          <a:effectLst/>
                        </a:rPr>
                        <a:t>Во 08 часот правиме контрола на снесени јајца во </a:t>
                      </a:r>
                      <a:r>
                        <a:rPr lang="ru-RU" sz="1200" b="1" u="none" strike="noStrike" dirty="0" smtClean="0">
                          <a:effectLst/>
                        </a:rPr>
                        <a:t>касетата. </a:t>
                      </a:r>
                      <a:r>
                        <a:rPr lang="ru-RU" sz="1200" b="1" u="none" strike="noStrike" dirty="0">
                          <a:effectLst/>
                        </a:rPr>
                        <a:t>Доколу има снесено јајца го враќаме апаратот во средина на сандакот. Следната контрола е во 12 часот и ако повторно видиме јајца, ја ослободуваме матицата, предниот поклопец го вадиме а </a:t>
                      </a:r>
                      <a:r>
                        <a:rPr lang="ru-RU" sz="1200" b="1" u="none" strike="noStrike" dirty="0" smtClean="0">
                          <a:effectLst/>
                        </a:rPr>
                        <a:t>апаратот </a:t>
                      </a:r>
                      <a:r>
                        <a:rPr lang="ru-RU" sz="1200" b="1" u="none" strike="noStrike" dirty="0">
                          <a:effectLst/>
                        </a:rPr>
                        <a:t>го враќаме назад.</a:t>
                      </a:r>
                      <a:endParaRPr lang="ru-RU"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200" b="1" u="none" strike="noStrike" dirty="0">
                          <a:effectLst/>
                        </a:rPr>
                        <a:t> </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868950">
                <a:tc>
                  <a:txBody>
                    <a:bodyPr/>
                    <a:lstStyle/>
                    <a:p>
                      <a:pPr algn="ctr" fontAlgn="ctr"/>
                      <a:r>
                        <a:rPr lang="en-GB" sz="1200" b="1" u="none" strike="noStrike">
                          <a:effectLst/>
                        </a:rPr>
                        <a:t>23.04.19</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1" u="none" strike="noStrike">
                          <a:effectLst/>
                        </a:rPr>
                        <a:t>3</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1" u="none" strike="noStrike">
                          <a:effectLst/>
                        </a:rPr>
                        <a:t>16</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200" b="1" u="none" strike="noStrike" dirty="0" smtClean="0">
                          <a:effectLst/>
                        </a:rPr>
                        <a:t>Формираме одгледувачко семејство </a:t>
                      </a:r>
                      <a:r>
                        <a:rPr lang="ru-RU" sz="1200" b="1" u="none" strike="noStrike" dirty="0">
                          <a:effectLst/>
                        </a:rPr>
                        <a:t>со млади пчели без отворено легло а </a:t>
                      </a:r>
                      <a:r>
                        <a:rPr lang="ru-RU" sz="1200" b="1" u="none" strike="noStrike" dirty="0" smtClean="0">
                          <a:effectLst/>
                        </a:rPr>
                        <a:t>на место 3 и 7 вадиме  </a:t>
                      </a:r>
                      <a:r>
                        <a:rPr lang="ru-RU" sz="1200" b="1" u="none" strike="noStrike" dirty="0">
                          <a:effectLst/>
                        </a:rPr>
                        <a:t>рамка на чие место во празниот простор треба да биде полно со млади пчели</a:t>
                      </a:r>
                      <a:endParaRPr lang="ru-RU"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200" b="1" u="none" strike="noStrike" dirty="0">
                          <a:effectLst/>
                        </a:rPr>
                        <a:t> </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872975">
                <a:tc>
                  <a:txBody>
                    <a:bodyPr/>
                    <a:lstStyle/>
                    <a:p>
                      <a:pPr algn="l" fontAlgn="ctr"/>
                      <a:r>
                        <a:rPr lang="en-GB" sz="1200" b="1" u="none" strike="noStrike">
                          <a:effectLst/>
                        </a:rPr>
                        <a:t>24.04.19</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1" u="none" strike="noStrike">
                          <a:effectLst/>
                        </a:rPr>
                        <a:t>4</a:t>
                      </a:r>
                      <a:endParaRPr lang="en-GB"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200" b="1" u="none" strike="noStrike">
                          <a:effectLst/>
                        </a:rPr>
                        <a:t>8</a:t>
                      </a:r>
                      <a:endParaRPr lang="mk-MK" sz="1200" b="1" i="0" u="none" strike="noStrike">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200" b="1" u="none" strike="noStrike" dirty="0">
                          <a:effectLst/>
                        </a:rPr>
                        <a:t>Ги пресадуваме ларвите од </a:t>
                      </a:r>
                      <a:r>
                        <a:rPr lang="ru-RU" sz="1200" b="1" u="none" strike="noStrike" dirty="0" smtClean="0">
                          <a:effectLst/>
                        </a:rPr>
                        <a:t>апаратот </a:t>
                      </a:r>
                      <a:r>
                        <a:rPr lang="ru-RU" sz="1200" b="1" u="none" strike="noStrike" dirty="0">
                          <a:effectLst/>
                        </a:rPr>
                        <a:t>на матичните </a:t>
                      </a:r>
                      <a:r>
                        <a:rPr lang="ru-RU" sz="1200" b="1" u="none" strike="noStrike" dirty="0" smtClean="0">
                          <a:effectLst/>
                        </a:rPr>
                        <a:t>летвички, ги </a:t>
                      </a:r>
                      <a:r>
                        <a:rPr lang="ru-RU" sz="1200" b="1" u="none" strike="noStrike" dirty="0">
                          <a:effectLst/>
                        </a:rPr>
                        <a:t>поставуваме </a:t>
                      </a:r>
                      <a:r>
                        <a:rPr lang="ru-RU" sz="1200" b="1" u="none" strike="noStrike" dirty="0" smtClean="0">
                          <a:effectLst/>
                        </a:rPr>
                        <a:t>рамките </a:t>
                      </a:r>
                      <a:r>
                        <a:rPr lang="ru-RU" sz="1200" b="1" u="none" strike="noStrike" dirty="0">
                          <a:effectLst/>
                        </a:rPr>
                        <a:t>во </a:t>
                      </a:r>
                      <a:r>
                        <a:rPr lang="ru-RU" sz="1200" b="1" u="none" strike="noStrike" dirty="0" smtClean="0">
                          <a:effectLst/>
                        </a:rPr>
                        <a:t>празните простори, </a:t>
                      </a:r>
                      <a:r>
                        <a:rPr lang="ru-RU" sz="1200" b="1" u="none" strike="noStrike" dirty="0">
                          <a:effectLst/>
                        </a:rPr>
                        <a:t>прихрануваме со </a:t>
                      </a:r>
                      <a:r>
                        <a:rPr lang="ru-RU" sz="1200" b="1" u="none" strike="noStrike" dirty="0" smtClean="0">
                          <a:effectLst/>
                        </a:rPr>
                        <a:t>течна прихрана </a:t>
                      </a:r>
                      <a:r>
                        <a:rPr lang="ru-RU" sz="1200" b="1" u="none" strike="noStrike" dirty="0">
                          <a:effectLst/>
                        </a:rPr>
                        <a:t>и поленова погача</a:t>
                      </a:r>
                      <a:endParaRPr lang="ru-RU"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200" b="1" u="none" strike="noStrike" dirty="0">
                          <a:effectLst/>
                        </a:rPr>
                        <a:t> </a:t>
                      </a:r>
                      <a:endParaRPr lang="en-GB" sz="1200" b="1" i="0" u="none" strike="noStrike" dirty="0">
                        <a:solidFill>
                          <a:srgbClr val="000000"/>
                        </a:solidFill>
                        <a:effectLst/>
                        <a:latin typeface="Times New Roman"/>
                      </a:endParaRPr>
                    </a:p>
                  </a:txBody>
                  <a:tcPr marL="8706" marR="8706" marT="8706"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42038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9337856"/>
              </p:ext>
            </p:extLst>
          </p:nvPr>
        </p:nvGraphicFramePr>
        <p:xfrm>
          <a:off x="1265582" y="338617"/>
          <a:ext cx="7391401" cy="5681183"/>
        </p:xfrm>
        <a:graphic>
          <a:graphicData uri="http://schemas.openxmlformats.org/drawingml/2006/table">
            <a:tbl>
              <a:tblPr>
                <a:tableStyleId>{5C22544A-7EE6-4342-B048-85BDC9FD1C3A}</a:tableStyleId>
              </a:tblPr>
              <a:tblGrid>
                <a:gridCol w="647897"/>
                <a:gridCol w="951225"/>
                <a:gridCol w="713420"/>
                <a:gridCol w="3533119"/>
                <a:gridCol w="1545740"/>
              </a:tblGrid>
              <a:tr h="251603">
                <a:tc>
                  <a:txBody>
                    <a:bodyPr/>
                    <a:lstStyle/>
                    <a:p>
                      <a:pPr algn="l" fontAlgn="ctr"/>
                      <a:r>
                        <a:rPr lang="mk-MK" sz="1200" u="none" strike="noStrike" dirty="0" smtClean="0">
                          <a:effectLst/>
                        </a:rPr>
                        <a:t>25.04.19</a:t>
                      </a:r>
                      <a:endParaRPr lang="mk-MK"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5</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rowSpan="3">
                  <a:txBody>
                    <a:bodyPr/>
                    <a:lstStyle/>
                    <a:p>
                      <a:pPr algn="l" fontAlgn="ctr"/>
                      <a:r>
                        <a:rPr lang="ru-RU" sz="1200" u="none" strike="noStrike" dirty="0" smtClean="0">
                          <a:effectLst/>
                        </a:rPr>
                        <a:t>Од </a:t>
                      </a:r>
                      <a:r>
                        <a:rPr lang="ru-RU" sz="1200" u="none" strike="noStrike" dirty="0">
                          <a:effectLst/>
                        </a:rPr>
                        <a:t>5-ти до 8-ми ден во одгледувачките </a:t>
                      </a:r>
                      <a:r>
                        <a:rPr lang="ru-RU" sz="1200" u="none" strike="noStrike" dirty="0" smtClean="0">
                          <a:effectLst/>
                        </a:rPr>
                        <a:t>семејства </a:t>
                      </a:r>
                      <a:r>
                        <a:rPr lang="ru-RU" sz="1200" u="none" strike="noStrike" dirty="0">
                          <a:effectLst/>
                        </a:rPr>
                        <a:t>треба постојано да има </a:t>
                      </a:r>
                      <a:r>
                        <a:rPr lang="ru-RU" sz="1200" u="none" strike="noStrike" dirty="0" smtClean="0">
                          <a:effectLst/>
                        </a:rPr>
                        <a:t>течна</a:t>
                      </a:r>
                      <a:r>
                        <a:rPr lang="ru-RU" sz="1200" u="none" strike="noStrike" baseline="0" dirty="0" smtClean="0">
                          <a:effectLst/>
                        </a:rPr>
                        <a:t> прихрана</a:t>
                      </a:r>
                      <a:r>
                        <a:rPr lang="ru-RU" sz="1200" u="none" strike="noStrike" dirty="0" smtClean="0">
                          <a:effectLst/>
                        </a:rPr>
                        <a:t> </a:t>
                      </a:r>
                      <a:r>
                        <a:rPr lang="ru-RU" sz="1200" u="none" strike="noStrike" dirty="0">
                          <a:effectLst/>
                        </a:rPr>
                        <a:t>во </a:t>
                      </a:r>
                      <a:r>
                        <a:rPr lang="ru-RU" sz="1200" u="none" strike="noStrike" dirty="0" smtClean="0">
                          <a:effectLst/>
                        </a:rPr>
                        <a:t>хранилките. Не треба да се остават без прихрана. </a:t>
                      </a:r>
                      <a:endParaRPr lang="ru-RU"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rowSpan="3">
                  <a:txBody>
                    <a:bodyPr/>
                    <a:lstStyle/>
                    <a:p>
                      <a:pPr algn="ctr" fontAlgn="ctr"/>
                      <a:r>
                        <a:rPr lang="en-GB" sz="1200" u="none" strike="noStrike" dirty="0">
                          <a:effectLst/>
                        </a:rPr>
                        <a:t> </a:t>
                      </a: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416099">
                <a:tc>
                  <a:txBody>
                    <a:bodyPr/>
                    <a:lstStyle/>
                    <a:p>
                      <a:pPr algn="l" fontAlgn="ctr"/>
                      <a:r>
                        <a:rPr lang="mk-MK" sz="1200" u="none" strike="noStrike">
                          <a:effectLst/>
                        </a:rPr>
                        <a:t>26.04.19</a:t>
                      </a:r>
                      <a:endParaRPr lang="mk-MK"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6</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16099">
                <a:tc>
                  <a:txBody>
                    <a:bodyPr/>
                    <a:lstStyle/>
                    <a:p>
                      <a:pPr algn="l" fontAlgn="ctr"/>
                      <a:r>
                        <a:rPr lang="mk-MK" sz="1200" u="none" strike="noStrike">
                          <a:effectLst/>
                        </a:rPr>
                        <a:t>27.04.19</a:t>
                      </a:r>
                      <a:endParaRPr lang="mk-MK"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7</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711182">
                <a:tc>
                  <a:txBody>
                    <a:bodyPr/>
                    <a:lstStyle/>
                    <a:p>
                      <a:pPr algn="l" fontAlgn="ctr"/>
                      <a:r>
                        <a:rPr lang="mk-MK" sz="1200" u="none" strike="noStrike">
                          <a:effectLst/>
                        </a:rPr>
                        <a:t>28.04.19</a:t>
                      </a:r>
                      <a:endParaRPr lang="mk-MK"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8</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18</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ru-RU" sz="1200" u="none" strike="noStrike" dirty="0">
                          <a:effectLst/>
                        </a:rPr>
                        <a:t>Го контролираме бројот на изградени матичнаци заради планирање на бројот на нуклеусите</a:t>
                      </a:r>
                      <a:endParaRPr lang="ru-RU"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880145">
                <a:tc>
                  <a:txBody>
                    <a:bodyPr/>
                    <a:lstStyle/>
                    <a:p>
                      <a:pPr algn="l" fontAlgn="ctr"/>
                      <a:r>
                        <a:rPr lang="mk-MK" sz="1200" u="none" strike="noStrike">
                          <a:effectLst/>
                        </a:rPr>
                        <a:t>04.05.19</a:t>
                      </a:r>
                      <a:endParaRPr lang="mk-MK"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13</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mk-MK" sz="1200" u="none" strike="noStrike">
                          <a:effectLst/>
                        </a:rPr>
                        <a:t>9</a:t>
                      </a:r>
                      <a:endParaRPr lang="mk-MK"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ru-RU" sz="1200" u="none" strike="noStrike" dirty="0">
                          <a:effectLst/>
                        </a:rPr>
                        <a:t>Формираме нуклеуси со 1 рамка со восочна основа, 1 рамка со мед и полен и една рамка со отворено легло</a:t>
                      </a:r>
                      <a:r>
                        <a:rPr lang="ru-RU" sz="1200" u="none" strike="noStrike" dirty="0" smtClean="0">
                          <a:effectLst/>
                        </a:rPr>
                        <a:t>. Овие </a:t>
                      </a:r>
                      <a:r>
                        <a:rPr lang="ru-RU" sz="1200" u="none" strike="noStrike" dirty="0">
                          <a:effectLst/>
                        </a:rPr>
                        <a:t>рамки ги обезбедуваме од помошните </a:t>
                      </a:r>
                      <a:r>
                        <a:rPr lang="ru-RU" sz="1200" u="none" strike="noStrike" dirty="0" smtClean="0">
                          <a:effectLst/>
                        </a:rPr>
                        <a:t>семејства.</a:t>
                      </a:r>
                      <a:endParaRPr lang="ru-RU"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454118">
                <a:tc>
                  <a:txBody>
                    <a:bodyPr/>
                    <a:lstStyle/>
                    <a:p>
                      <a:pPr algn="ctr" fontAlgn="ctr"/>
                      <a:r>
                        <a:rPr lang="mk-MK" sz="1200" u="none" strike="noStrike">
                          <a:effectLst/>
                        </a:rPr>
                        <a:t>05.05.19</a:t>
                      </a:r>
                      <a:endParaRPr lang="mk-MK"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14</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mk-MK" sz="1200" u="none" strike="noStrike">
                          <a:effectLst/>
                        </a:rPr>
                        <a:t>9</a:t>
                      </a:r>
                      <a:endParaRPr lang="mk-MK"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ru-RU" sz="1200" u="none" strike="noStrike" dirty="0" smtClean="0">
                          <a:effectLst/>
                        </a:rPr>
                        <a:t>Поставување на кафезите околу </a:t>
                      </a:r>
                      <a:r>
                        <a:rPr lang="ru-RU" sz="1200" u="none" strike="noStrike" dirty="0">
                          <a:effectLst/>
                        </a:rPr>
                        <a:t>матичнаците </a:t>
                      </a:r>
                      <a:r>
                        <a:rPr lang="ru-RU" sz="1200" u="none" strike="noStrike" dirty="0" smtClean="0">
                          <a:effectLst/>
                        </a:rPr>
                        <a:t>на матичната решетка.</a:t>
                      </a:r>
                      <a:endParaRPr lang="ru-RU"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32339">
                <a:tc>
                  <a:txBody>
                    <a:bodyPr/>
                    <a:lstStyle/>
                    <a:p>
                      <a:pPr algn="ctr" fontAlgn="ctr"/>
                      <a:r>
                        <a:rPr lang="mk-MK" sz="1200" u="none" strike="noStrike" dirty="0">
                          <a:effectLst/>
                        </a:rPr>
                        <a:t> </a:t>
                      </a:r>
                      <a:r>
                        <a:rPr lang="mk-MK" sz="1200" u="none" strike="noStrike" dirty="0" smtClean="0">
                          <a:effectLst/>
                        </a:rPr>
                        <a:t>07.05.19</a:t>
                      </a:r>
                      <a:endParaRPr lang="mk-MK"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mk-MK" sz="1200" u="none" strike="noStrike" dirty="0" smtClean="0">
                          <a:effectLst/>
                        </a:rPr>
                        <a:t>16</a:t>
                      </a:r>
                      <a:r>
                        <a:rPr lang="en-GB" sz="1200" u="none" strike="noStrike" dirty="0">
                          <a:effectLst/>
                        </a:rPr>
                        <a:t> </a:t>
                      </a: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dirty="0">
                          <a:effectLst/>
                        </a:rPr>
                        <a:t> </a:t>
                      </a: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endParaRPr lang="mk-MK" sz="1200" u="none" strike="noStrike" dirty="0" smtClean="0">
                        <a:effectLst/>
                      </a:endParaRPr>
                    </a:p>
                    <a:p>
                      <a:pPr algn="l" fontAlgn="ctr"/>
                      <a:r>
                        <a:rPr lang="mk-MK" sz="1200" u="none" strike="noStrike" dirty="0" smtClean="0">
                          <a:effectLst/>
                        </a:rPr>
                        <a:t>Излегување </a:t>
                      </a:r>
                      <a:r>
                        <a:rPr lang="mk-MK" sz="1200" u="none" strike="noStrike" dirty="0">
                          <a:effectLst/>
                        </a:rPr>
                        <a:t>на </a:t>
                      </a:r>
                      <a:r>
                        <a:rPr lang="mk-MK" sz="1200" u="none" strike="noStrike" dirty="0" smtClean="0">
                          <a:effectLst/>
                        </a:rPr>
                        <a:t>матицата.</a:t>
                      </a:r>
                      <a:endParaRPr lang="mk-MK" sz="1200" b="0" i="0" u="none" strike="noStrike" dirty="0" smtClean="0">
                        <a:solidFill>
                          <a:srgbClr val="000000"/>
                        </a:solidFill>
                        <a:effectLst/>
                        <a:latin typeface="Times New Roman"/>
                      </a:endParaRPr>
                    </a:p>
                    <a:p>
                      <a:pPr algn="l" fontAlgn="ctr"/>
                      <a:endParaRPr lang="mk-MK"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675897">
                <a:tc>
                  <a:txBody>
                    <a:bodyPr/>
                    <a:lstStyle/>
                    <a:p>
                      <a:pPr algn="ctr" fontAlgn="ctr"/>
                      <a:r>
                        <a:rPr lang="mk-MK" sz="1200" u="none" strike="noStrike" dirty="0" smtClean="0">
                          <a:effectLst/>
                        </a:rPr>
                        <a:t>08.05.19</a:t>
                      </a:r>
                      <a:endParaRPr lang="mk-MK"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dirty="0" smtClean="0">
                          <a:effectLst/>
                        </a:rPr>
                        <a:t>1</a:t>
                      </a:r>
                      <a:r>
                        <a:rPr lang="mk-MK" sz="1200" u="none" strike="noStrike" dirty="0" smtClean="0">
                          <a:effectLst/>
                        </a:rPr>
                        <a:t>7</a:t>
                      </a: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16</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ru-RU" sz="1200" u="none" strike="noStrike" dirty="0">
                          <a:effectLst/>
                        </a:rPr>
                        <a:t>Попладне контрола на излезените </a:t>
                      </a:r>
                      <a:r>
                        <a:rPr lang="ru-RU" sz="1200" u="none" strike="noStrike" dirty="0" smtClean="0">
                          <a:effectLst/>
                        </a:rPr>
                        <a:t>матици нивно бележење </a:t>
                      </a:r>
                      <a:r>
                        <a:rPr lang="ru-RU" sz="1200" u="none" strike="noStrike" dirty="0">
                          <a:effectLst/>
                        </a:rPr>
                        <a:t>и вадење на матичните носачи и </a:t>
                      </a:r>
                      <a:r>
                        <a:rPr lang="ru-RU" sz="1200" u="none" strike="noStrike" dirty="0" smtClean="0">
                          <a:effectLst/>
                        </a:rPr>
                        <a:t>основи.</a:t>
                      </a:r>
                      <a:endParaRPr lang="ru-RU"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32339">
                <a:tc gridSpan="5">
                  <a:txBody>
                    <a:bodyPr/>
                    <a:lstStyle/>
                    <a:p>
                      <a:pPr algn="l" fontAlgn="ctr"/>
                      <a:r>
                        <a:rPr lang="en-GB" sz="1200" u="none" strike="noStrike" dirty="0">
                          <a:effectLst/>
                        </a:rPr>
                        <a:t> </a:t>
                      </a:r>
                      <a:r>
                        <a:rPr lang="mk-MK" sz="1200" u="none" strike="noStrike" dirty="0" smtClean="0">
                          <a:effectLst/>
                        </a:rPr>
                        <a:t>-----------------------------------------------------------------------------------------------------------------------------------------------</a:t>
                      </a: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8336">
                <a:tc>
                  <a:txBody>
                    <a:bodyPr/>
                    <a:lstStyle/>
                    <a:p>
                      <a:pPr algn="l" fontAlgn="ctr"/>
                      <a:r>
                        <a:rPr lang="mk-MK" sz="1200" u="none" strike="noStrike" dirty="0" smtClean="0">
                          <a:effectLst/>
                        </a:rPr>
                        <a:t>19.05.19</a:t>
                      </a:r>
                      <a:endParaRPr lang="mk-MK"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dirty="0" smtClean="0">
                          <a:effectLst/>
                        </a:rPr>
                        <a:t>2</a:t>
                      </a:r>
                      <a:r>
                        <a:rPr lang="mk-MK" sz="1200" u="none" strike="noStrike" dirty="0" smtClean="0">
                          <a:effectLst/>
                        </a:rPr>
                        <a:t>8</a:t>
                      </a: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ru-RU" sz="1200" u="none" strike="noStrike" dirty="0">
                          <a:effectLst/>
                        </a:rPr>
                        <a:t>Претпладне - контрола на оплодените матици и нивно бележење. </a:t>
                      </a:r>
                      <a:r>
                        <a:rPr lang="ru-RU" sz="1200" u="none" strike="noStrike" dirty="0" smtClean="0">
                          <a:effectLst/>
                        </a:rPr>
                        <a:t> Ставање </a:t>
                      </a:r>
                      <a:r>
                        <a:rPr lang="ru-RU" sz="1200" u="none" strike="noStrike" dirty="0">
                          <a:effectLst/>
                        </a:rPr>
                        <a:t>во кафез со пчели </a:t>
                      </a:r>
                      <a:r>
                        <a:rPr lang="ru-RU" sz="1200" u="none" strike="noStrike" dirty="0" smtClean="0">
                          <a:effectLst/>
                        </a:rPr>
                        <a:t>придружнички ако се за дислокација.</a:t>
                      </a:r>
                      <a:endParaRPr lang="ru-RU"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en-GB" sz="1200" u="none" strike="noStrike" dirty="0">
                          <a:effectLst/>
                        </a:rPr>
                        <a:t> </a:t>
                      </a: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457200">
                <a:tc>
                  <a:txBody>
                    <a:bodyPr/>
                    <a:lstStyle/>
                    <a:p>
                      <a:pPr algn="l" fontAlgn="ctr"/>
                      <a:r>
                        <a:rPr lang="mk-MK" sz="1200" b="0" i="0" u="none" strike="noStrike" dirty="0" smtClean="0">
                          <a:solidFill>
                            <a:srgbClr val="000000"/>
                          </a:solidFill>
                          <a:effectLst/>
                          <a:latin typeface="Corbel" panose="020B0503020204020204" pitchFamily="34" charset="0"/>
                        </a:rPr>
                        <a:t>26.05.19</a:t>
                      </a:r>
                      <a:endParaRPr lang="mk-MK" sz="1200" b="0" i="0" u="none" strike="noStrike" dirty="0">
                        <a:solidFill>
                          <a:srgbClr val="000000"/>
                        </a:solidFill>
                        <a:effectLst/>
                        <a:latin typeface="Corbel" panose="020B0503020204020204" pitchFamily="34" charset="0"/>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mk-MK" sz="1200" b="0" i="0" u="none" strike="noStrike" dirty="0" smtClean="0">
                          <a:solidFill>
                            <a:srgbClr val="000000"/>
                          </a:solidFill>
                          <a:effectLst/>
                          <a:latin typeface="Corbel" panose="020B0503020204020204" pitchFamily="34" charset="0"/>
                        </a:rPr>
                        <a:t>35</a:t>
                      </a:r>
                      <a:endParaRPr lang="en-GB" sz="1200" b="0" i="0" u="none" strike="noStrike" dirty="0">
                        <a:solidFill>
                          <a:srgbClr val="000000"/>
                        </a:solidFill>
                        <a:effectLst/>
                        <a:latin typeface="Corbel" panose="020B0503020204020204" pitchFamily="34" charset="0"/>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orbel" panose="020B0503020204020204" pitchFamily="34" charset="0"/>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r>
                        <a:rPr lang="ru-RU" sz="1200" u="none" strike="noStrike" dirty="0" smtClean="0">
                          <a:effectLst/>
                        </a:rPr>
                        <a:t>Контрола на оплодените матици во нуклеусите.</a:t>
                      </a:r>
                      <a:endParaRPr lang="ru-RU"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l" fontAlgn="ctr"/>
                      <a:endParaRPr lang="en-GB" sz="1200" b="0" i="0" u="none" strike="noStrike" dirty="0">
                        <a:solidFill>
                          <a:srgbClr val="000000"/>
                        </a:solidFill>
                        <a:effectLst/>
                        <a:latin typeface="Times New Roman"/>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40910F9A-E662-4BAF-A547-CCAF69402A7C}" type="slidenum">
              <a:rPr lang="en-US" smtClean="0"/>
              <a:t>19</a:t>
            </a:fld>
            <a:endParaRPr lang="en-US"/>
          </a:p>
        </p:txBody>
      </p:sp>
      <p:sp>
        <p:nvSpPr>
          <p:cNvPr id="2" name="5-Point Star 1"/>
          <p:cNvSpPr/>
          <p:nvPr/>
        </p:nvSpPr>
        <p:spPr>
          <a:xfrm>
            <a:off x="3048000" y="3581400"/>
            <a:ext cx="3048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p14="http://schemas.microsoft.com/office/powerpoint/2010/main" val="88671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820" y="304800"/>
            <a:ext cx="7704667" cy="685799"/>
          </a:xfrm>
        </p:spPr>
        <p:txBody>
          <a:bodyPr>
            <a:noAutofit/>
          </a:bodyPr>
          <a:lstStyle/>
          <a:p>
            <a:r>
              <a:rPr lang="ru-RU" sz="2800" b="1" dirty="0" smtClean="0"/>
              <a:t>Сличност и разлика со Јентеровиот апарат</a:t>
            </a:r>
            <a:endParaRPr lang="en-US" sz="2800" b="1" dirty="0"/>
          </a:p>
        </p:txBody>
      </p:sp>
      <p:sp>
        <p:nvSpPr>
          <p:cNvPr id="3" name="Content Placeholder 2"/>
          <p:cNvSpPr>
            <a:spLocks noGrp="1"/>
          </p:cNvSpPr>
          <p:nvPr>
            <p:ph idx="1"/>
          </p:nvPr>
        </p:nvSpPr>
        <p:spPr>
          <a:xfrm>
            <a:off x="978820" y="1714500"/>
            <a:ext cx="7704667" cy="4203173"/>
          </a:xfrm>
        </p:spPr>
        <p:txBody>
          <a:bodyPr>
            <a:noAutofit/>
          </a:bodyPr>
          <a:lstStyle/>
          <a:p>
            <a:r>
              <a:rPr lang="mk-MK" sz="1800" b="1" dirty="0" smtClean="0"/>
              <a:t>Ако сакаме да произведуваме пчелни матици со околу 40 матици по турнус една од најдобрите варијанти е употреба на Никот метода.</a:t>
            </a:r>
          </a:p>
          <a:p>
            <a:r>
              <a:rPr lang="mk-MK" sz="1800" b="1" dirty="0" smtClean="0"/>
              <a:t>Најголема новина на Никот апаратот е таа што матицата снева јајца само во тие ќелии кои може да се пренесат, што не е случај кај Јентеровиот апарат. Бидејќи бројот на ќелии е помал, матицата може истите да ги нанесе и за 2-3 часа.</a:t>
            </a:r>
          </a:p>
          <a:p>
            <a:r>
              <a:rPr lang="mk-MK" sz="1800" b="1" dirty="0" smtClean="0"/>
              <a:t>Уште една предност кај Никот апаратот  е таа што во самиот кавез има предвидено место каде може да се затвори матицата и таа да не полага неколку часа јајца, со што потоа ќе нанесе покрупни и поквалитетни јајца.</a:t>
            </a:r>
          </a:p>
          <a:p>
            <a:r>
              <a:rPr lang="mk-MK" sz="1800" b="1" dirty="0" smtClean="0"/>
              <a:t>Предност е тоа што матичните ќелии со јајцата се наоѓат веќе во матичните чаури и нема ризик при склопувањето на матичните чаури.</a:t>
            </a:r>
          </a:p>
          <a:p>
            <a:r>
              <a:rPr lang="mk-MK" sz="1800" b="1" dirty="0" smtClean="0"/>
              <a:t>Друга предност е и поедноставното решение за пренос на пресадените ларви на летвичката каде се поставени соодветните држачи.</a:t>
            </a:r>
          </a:p>
          <a:p>
            <a:r>
              <a:rPr lang="mk-MK" sz="1800" b="1" dirty="0" smtClean="0"/>
              <a:t>Предност е и постоење на соодветен кафез за кога матиците треба да излезат да не се брзаме за нивно згрижување.</a:t>
            </a:r>
          </a:p>
          <a:p>
            <a:pPr algn="r"/>
            <a:r>
              <a:rPr lang="mk-MK" sz="1800" b="1" dirty="0" smtClean="0"/>
              <a:t>Цената на самиот апарат е поевтина.</a:t>
            </a:r>
            <a:endParaRPr lang="mk-MK" sz="1800" b="1" dirty="0"/>
          </a:p>
        </p:txBody>
      </p:sp>
      <p:sp>
        <p:nvSpPr>
          <p:cNvPr id="4" name="Slide Number Placeholder 3"/>
          <p:cNvSpPr>
            <a:spLocks noGrp="1"/>
          </p:cNvSpPr>
          <p:nvPr>
            <p:ph type="sldNum" sz="quarter" idx="12"/>
          </p:nvPr>
        </p:nvSpPr>
        <p:spPr/>
        <p:txBody>
          <a:bodyPr/>
          <a:lstStyle/>
          <a:p>
            <a:fld id="{40910F9A-E662-4BAF-A547-CCAF69402A7C}" type="slidenum">
              <a:rPr lang="en-US" smtClean="0"/>
              <a:t>2</a:t>
            </a:fld>
            <a:endParaRPr lang="en-US"/>
          </a:p>
        </p:txBody>
      </p:sp>
    </p:spTree>
    <p:extLst>
      <p:ext uri="{BB962C8B-B14F-4D97-AF65-F5344CB8AC3E}">
        <p14:creationId xmlns:p14="http://schemas.microsoft.com/office/powerpoint/2010/main" val="2001492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3" y="2431590"/>
            <a:ext cx="6642327" cy="1454610"/>
          </a:xfrm>
        </p:spPr>
        <p:txBody>
          <a:bodyPr>
            <a:normAutofit fontScale="90000"/>
          </a:bodyPr>
          <a:lstStyle/>
          <a:p>
            <a:pPr algn="l"/>
            <a:r>
              <a:rPr lang="mk-MK" sz="2700" dirty="0" smtClean="0">
                <a:solidFill>
                  <a:schemeClr val="accent5"/>
                </a:solidFill>
              </a:rPr>
              <a:t/>
            </a:r>
            <a:br>
              <a:rPr lang="mk-MK" sz="2700" dirty="0" smtClean="0">
                <a:solidFill>
                  <a:schemeClr val="accent5"/>
                </a:solidFill>
              </a:rPr>
            </a:br>
            <a:r>
              <a:rPr lang="en-US" sz="1600" dirty="0" smtClean="0">
                <a:solidFill>
                  <a:schemeClr val="accent5"/>
                </a:solidFill>
              </a:rPr>
              <a:t>https</a:t>
            </a:r>
            <a:r>
              <a:rPr lang="en-US" sz="1600" dirty="0">
                <a:solidFill>
                  <a:schemeClr val="accent5"/>
                </a:solidFill>
              </a:rPr>
              <a:t>://</a:t>
            </a:r>
            <a:r>
              <a:rPr lang="en-US" sz="1600" dirty="0" smtClean="0">
                <a:solidFill>
                  <a:schemeClr val="accent5"/>
                </a:solidFill>
              </a:rPr>
              <a:t>www.youtube.com/watch?v=JhVg-INUXvo</a:t>
            </a:r>
            <a:r>
              <a:rPr lang="mk-MK" sz="1600" dirty="0" smtClean="0">
                <a:solidFill>
                  <a:schemeClr val="accent5"/>
                </a:solidFill>
              </a:rPr>
              <a:t/>
            </a:r>
            <a:br>
              <a:rPr lang="mk-MK" sz="1600" dirty="0" smtClean="0">
                <a:solidFill>
                  <a:schemeClr val="accent5"/>
                </a:solidFill>
              </a:rPr>
            </a:br>
            <a:r>
              <a:rPr lang="en-US" sz="1600" dirty="0">
                <a:solidFill>
                  <a:schemeClr val="accent5"/>
                </a:solidFill>
              </a:rPr>
              <a:t>https://www.youtube.com/watch?v=KeZip--WnBM</a:t>
            </a:r>
            <a:r>
              <a:rPr lang="mk-MK" sz="1600" dirty="0" smtClean="0">
                <a:solidFill>
                  <a:schemeClr val="accent5"/>
                </a:solidFill>
              </a:rPr>
              <a:t/>
            </a:r>
            <a:br>
              <a:rPr lang="mk-MK" sz="1600" dirty="0" smtClean="0">
                <a:solidFill>
                  <a:schemeClr val="accent5"/>
                </a:solidFill>
              </a:rPr>
            </a:br>
            <a:r>
              <a:rPr lang="en-US" sz="1600" dirty="0" smtClean="0">
                <a:solidFill>
                  <a:schemeClr val="accent5"/>
                </a:solidFill>
              </a:rPr>
              <a:t>https</a:t>
            </a:r>
            <a:r>
              <a:rPr lang="en-US" sz="1600" dirty="0">
                <a:solidFill>
                  <a:schemeClr val="accent5"/>
                </a:solidFill>
              </a:rPr>
              <a:t>://</a:t>
            </a:r>
            <a:r>
              <a:rPr lang="en-US" sz="1600" dirty="0" smtClean="0">
                <a:solidFill>
                  <a:schemeClr val="accent5"/>
                </a:solidFill>
              </a:rPr>
              <a:t>www.youtube.com/watch?v=FgaeF8C-v2k</a:t>
            </a:r>
            <a:r>
              <a:rPr lang="mk-MK" sz="1600" dirty="0" smtClean="0">
                <a:solidFill>
                  <a:schemeClr val="accent5"/>
                </a:solidFill>
              </a:rPr>
              <a:t/>
            </a:r>
            <a:br>
              <a:rPr lang="mk-MK" sz="1600" dirty="0" smtClean="0">
                <a:solidFill>
                  <a:schemeClr val="accent5"/>
                </a:solidFill>
              </a:rPr>
            </a:br>
            <a:r>
              <a:rPr lang="en-US" sz="1600" dirty="0">
                <a:solidFill>
                  <a:schemeClr val="accent5"/>
                </a:solidFill>
              </a:rPr>
              <a:t>https://</a:t>
            </a:r>
            <a:r>
              <a:rPr lang="en-US" sz="1600" dirty="0" smtClean="0">
                <a:solidFill>
                  <a:schemeClr val="accent5"/>
                </a:solidFill>
              </a:rPr>
              <a:t>www.youtube.com/watch?v=xGF4vpSDqws</a:t>
            </a:r>
            <a:r>
              <a:rPr lang="mk-MK" sz="1600" dirty="0" smtClean="0">
                <a:solidFill>
                  <a:schemeClr val="accent5"/>
                </a:solidFill>
              </a:rPr>
              <a:t/>
            </a:r>
            <a:br>
              <a:rPr lang="mk-MK" sz="1600" dirty="0" smtClean="0">
                <a:solidFill>
                  <a:schemeClr val="accent5"/>
                </a:solidFill>
              </a:rPr>
            </a:br>
            <a:r>
              <a:rPr lang="mk-MK" sz="4400" dirty="0" smtClean="0"/>
              <a:t>Благодарам </a:t>
            </a:r>
            <a:r>
              <a:rPr lang="mk-MK" sz="4400" dirty="0"/>
              <a:t>на вниманието </a:t>
            </a:r>
            <a:endParaRPr lang="en-US" sz="4400" dirty="0"/>
          </a:p>
        </p:txBody>
      </p:sp>
      <p:sp>
        <p:nvSpPr>
          <p:cNvPr id="3" name="Subtitle 2"/>
          <p:cNvSpPr>
            <a:spLocks noGrp="1"/>
          </p:cNvSpPr>
          <p:nvPr>
            <p:ph type="subTitle" idx="1"/>
          </p:nvPr>
        </p:nvSpPr>
        <p:spPr>
          <a:xfrm>
            <a:off x="2743200" y="4162055"/>
            <a:ext cx="6052929" cy="2188065"/>
          </a:xfrm>
        </p:spPr>
        <p:txBody>
          <a:bodyPr>
            <a:normAutofit fontScale="70000" lnSpcReduction="20000"/>
          </a:bodyPr>
          <a:lstStyle/>
          <a:p>
            <a:pPr algn="r"/>
            <a:r>
              <a:rPr lang="mk-MK" sz="3200" b="1" dirty="0" smtClean="0"/>
              <a:t>Ѓорги Хаџи-Котаров</a:t>
            </a:r>
          </a:p>
          <a:p>
            <a:pPr algn="ctr"/>
            <a:r>
              <a:rPr lang="mk-MK" altLang="en-US" b="1" dirty="0"/>
              <a:t>Оваа презентација е изработена во рамки на проектот „</a:t>
            </a:r>
            <a:r>
              <a:rPr lang="mk-MK" b="1" dirty="0"/>
              <a:t>КРАЛИЦАТА МАЈКА-МАТИЦА</a:t>
            </a:r>
            <a:r>
              <a:rPr lang="mk-MK" altLang="en-US" b="1" dirty="0"/>
              <a:t>“, кој се спроведува во рамки на Регионалната програма за локална демократија во Западен Балкан (</a:t>
            </a:r>
            <a:r>
              <a:rPr lang="en-US" altLang="en-US" b="1" dirty="0" err="1"/>
              <a:t>ReLOaD</a:t>
            </a:r>
            <a:r>
              <a:rPr lang="mk-MK" altLang="en-US" b="1" dirty="0"/>
              <a:t>), којашто е финансирана од Европската унија (ЕУ), а спроведувана од Програмата за развој на Обединетите нации (УНДП). За содржината на оваа презентација, како и наодите што се изнесени во неа одговорно е исклучиво Здружението на производители на органска храна Органо-Логистик од Струмица и не значи дека ги отсликува ставовите на Европската унија (ЕУ) или на Програмата за развој на Обединетите нации (УНДП). </a:t>
            </a:r>
          </a:p>
          <a:p>
            <a:pPr algn="r"/>
            <a:endParaRPr lang="mk-MK" dirty="0" smtClean="0"/>
          </a:p>
        </p:txBody>
      </p:sp>
      <p:sp>
        <p:nvSpPr>
          <p:cNvPr id="4" name="Slide Number Placeholder 3"/>
          <p:cNvSpPr>
            <a:spLocks noGrp="1"/>
          </p:cNvSpPr>
          <p:nvPr>
            <p:ph type="sldNum" sz="quarter" idx="12"/>
          </p:nvPr>
        </p:nvSpPr>
        <p:spPr/>
        <p:txBody>
          <a:bodyPr/>
          <a:lstStyle/>
          <a:p>
            <a:fld id="{40910F9A-E662-4BAF-A547-CCAF69402A7C}" type="slidenum">
              <a:rPr lang="en-US" smtClean="0"/>
              <a:t>20</a:t>
            </a:fld>
            <a:endParaRPr lang="en-US"/>
          </a:p>
        </p:txBody>
      </p:sp>
      <p:pic>
        <p:nvPicPr>
          <p:cNvPr id="5" name="Picture 4" descr="strumica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940816"/>
            <a:ext cx="814641" cy="1041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2065"/>
            <a:ext cx="1008165" cy="1022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e_logo"/>
          <p:cNvPicPr>
            <a:picLocks noChangeAspect="1" noChangeArrowheads="1"/>
          </p:cNvPicPr>
          <p:nvPr/>
        </p:nvPicPr>
        <p:blipFill>
          <a:blip r:embed="rId4">
            <a:extLst>
              <a:ext uri="{28A0092B-C50C-407E-A947-70E740481C1C}">
                <a14:useLocalDpi xmlns:a14="http://schemas.microsoft.com/office/drawing/2010/main" val="0"/>
              </a:ext>
            </a:extLst>
          </a:blip>
          <a:srcRect l="10204" r="8163"/>
          <a:stretch>
            <a:fillRect/>
          </a:stretch>
        </p:blipFill>
        <p:spPr bwMode="auto">
          <a:xfrm>
            <a:off x="1693009" y="940816"/>
            <a:ext cx="1507391" cy="11876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undp-logo"/>
          <p:cNvPicPr>
            <a:picLocks noChangeAspect="1" noChangeArrowheads="1"/>
          </p:cNvPicPr>
          <p:nvPr/>
        </p:nvPicPr>
        <p:blipFill>
          <a:blip r:embed="rId5" cstate="print">
            <a:extLst>
              <a:ext uri="{28A0092B-C50C-407E-A947-70E740481C1C}">
                <a14:useLocalDpi xmlns:a14="http://schemas.microsoft.com/office/drawing/2010/main" val="0"/>
              </a:ext>
            </a:extLst>
          </a:blip>
          <a:srcRect l="20100" t="8511" r="20602" b="7446"/>
          <a:stretch>
            <a:fillRect/>
          </a:stretch>
        </p:blipFill>
        <p:spPr bwMode="auto">
          <a:xfrm>
            <a:off x="7696200" y="863811"/>
            <a:ext cx="838200" cy="1551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276600" y="863811"/>
            <a:ext cx="1118677" cy="1118677"/>
          </a:xfrm>
          <a:prstGeom prst="rect">
            <a:avLst/>
          </a:prstGeom>
        </p:spPr>
      </p:pic>
      <p:pic>
        <p:nvPicPr>
          <p:cNvPr id="10" name="Picture 9"/>
          <p:cNvPicPr>
            <a:picLocks noChangeAspect="1"/>
          </p:cNvPicPr>
          <p:nvPr/>
        </p:nvPicPr>
        <p:blipFill>
          <a:blip r:embed="rId7"/>
          <a:stretch>
            <a:fillRect/>
          </a:stretch>
        </p:blipFill>
        <p:spPr>
          <a:xfrm>
            <a:off x="6543283" y="940816"/>
            <a:ext cx="1144203" cy="993416"/>
          </a:xfrm>
          <a:prstGeom prst="rect">
            <a:avLst/>
          </a:prstGeom>
        </p:spPr>
      </p:pic>
    </p:spTree>
    <p:extLst>
      <p:ext uri="{BB962C8B-B14F-4D97-AF65-F5344CB8AC3E}">
        <p14:creationId xmlns:p14="http://schemas.microsoft.com/office/powerpoint/2010/main" val="1465800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620000" cy="6092952"/>
          </a:xfrm>
        </p:spPr>
        <p:txBody>
          <a:bodyPr>
            <a:normAutofit/>
          </a:bodyPr>
          <a:lstStyle/>
          <a:p>
            <a:pPr marL="0" indent="0" algn="just">
              <a:buNone/>
            </a:pPr>
            <a:r>
              <a:rPr lang="mk-MK" sz="2800" b="1" dirty="0" smtClean="0"/>
              <a:t>Како мана може да се наведе дека </a:t>
            </a:r>
            <a:r>
              <a:rPr lang="mk-MK" sz="2800" b="1" dirty="0"/>
              <a:t>кога семејството е во предроев или роев нагон, тоа навистина функционира на задоволително ниво. Матиците се одгледуваат лесно и без никакви проблеми. Но по престанок на роевиот нагон станува сè потешко и речиси невозможно да се произведат матици.</a:t>
            </a:r>
          </a:p>
          <a:p>
            <a:pPr marL="0" indent="0" algn="just">
              <a:buNone/>
            </a:pPr>
            <a:endParaRPr lang="en-US" dirty="0"/>
          </a:p>
        </p:txBody>
      </p:sp>
      <p:sp>
        <p:nvSpPr>
          <p:cNvPr id="4" name="Slide Number Placeholder 3"/>
          <p:cNvSpPr>
            <a:spLocks noGrp="1"/>
          </p:cNvSpPr>
          <p:nvPr>
            <p:ph type="sldNum" sz="quarter" idx="12"/>
          </p:nvPr>
        </p:nvSpPr>
        <p:spPr/>
        <p:txBody>
          <a:bodyPr/>
          <a:lstStyle/>
          <a:p>
            <a:fld id="{40910F9A-E662-4BAF-A547-CCAF69402A7C}" type="slidenum">
              <a:rPr lang="en-US" smtClean="0"/>
              <a:t>3</a:t>
            </a:fld>
            <a:endParaRPr lang="en-US"/>
          </a:p>
        </p:txBody>
      </p:sp>
    </p:spTree>
    <p:extLst>
      <p:ext uri="{BB962C8B-B14F-4D97-AF65-F5344CB8AC3E}">
        <p14:creationId xmlns:p14="http://schemas.microsoft.com/office/powerpoint/2010/main" val="2104979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95399"/>
          </a:xfrm>
        </p:spPr>
        <p:txBody>
          <a:bodyPr>
            <a:normAutofit/>
          </a:bodyPr>
          <a:lstStyle/>
          <a:p>
            <a:r>
              <a:rPr lang="mk-MK" sz="3200" b="1" dirty="0" smtClean="0"/>
              <a:t>Никот апарат</a:t>
            </a:r>
            <a:endParaRPr lang="en-US" sz="3200" b="1" dirty="0"/>
          </a:p>
        </p:txBody>
      </p:sp>
      <p:sp>
        <p:nvSpPr>
          <p:cNvPr id="3" name="Content Placeholder 2"/>
          <p:cNvSpPr>
            <a:spLocks noGrp="1"/>
          </p:cNvSpPr>
          <p:nvPr>
            <p:ph idx="1"/>
          </p:nvPr>
        </p:nvSpPr>
        <p:spPr>
          <a:xfrm>
            <a:off x="982132" y="1600200"/>
            <a:ext cx="7704668" cy="974641"/>
          </a:xfrm>
        </p:spPr>
        <p:txBody>
          <a:bodyPr/>
          <a:lstStyle/>
          <a:p>
            <a:pPr marL="0" indent="0" algn="ctr">
              <a:buNone/>
            </a:pPr>
            <a:r>
              <a:rPr lang="mk-MK" dirty="0"/>
              <a:t>Апаратот е дел од саќе со 110 матични чашки</a:t>
            </a:r>
            <a:r>
              <a:rPr lang="mk-MK" dirty="0" smtClean="0"/>
              <a:t>.</a:t>
            </a:r>
          </a:p>
        </p:txBody>
      </p:sp>
      <p:sp>
        <p:nvSpPr>
          <p:cNvPr id="4" name="Slide Number Placeholder 3"/>
          <p:cNvSpPr>
            <a:spLocks noGrp="1"/>
          </p:cNvSpPr>
          <p:nvPr>
            <p:ph type="sldNum" sz="quarter" idx="12"/>
          </p:nvPr>
        </p:nvSpPr>
        <p:spPr/>
        <p:txBody>
          <a:bodyPr/>
          <a:lstStyle/>
          <a:p>
            <a:fld id="{40910F9A-E662-4BAF-A547-CCAF69402A7C}" type="slidenum">
              <a:rPr lang="en-US" smtClean="0"/>
              <a:t>4</a:t>
            </a:fld>
            <a:endParaRPr lang="en-US"/>
          </a:p>
        </p:txBody>
      </p:sp>
      <p:pic>
        <p:nvPicPr>
          <p:cNvPr id="5" name="Picture 4"/>
          <p:cNvPicPr>
            <a:picLocks noChangeAspect="1"/>
          </p:cNvPicPr>
          <p:nvPr/>
        </p:nvPicPr>
        <p:blipFill>
          <a:blip r:embed="rId2"/>
          <a:stretch>
            <a:fillRect/>
          </a:stretch>
        </p:blipFill>
        <p:spPr>
          <a:xfrm>
            <a:off x="5692034" y="2590800"/>
            <a:ext cx="2924965" cy="2196326"/>
          </a:xfrm>
          <a:prstGeom prst="rect">
            <a:avLst/>
          </a:prstGeom>
        </p:spPr>
      </p:pic>
      <p:pic>
        <p:nvPicPr>
          <p:cNvPr id="6" name="Picture 5"/>
          <p:cNvPicPr>
            <a:picLocks noChangeAspect="1"/>
          </p:cNvPicPr>
          <p:nvPr/>
        </p:nvPicPr>
        <p:blipFill>
          <a:blip r:embed="rId3"/>
          <a:stretch>
            <a:fillRect/>
          </a:stretch>
        </p:blipFill>
        <p:spPr>
          <a:xfrm>
            <a:off x="6991523" y="76200"/>
            <a:ext cx="1695278" cy="1905002"/>
          </a:xfrm>
          <a:prstGeom prst="rect">
            <a:avLst/>
          </a:prstGeom>
        </p:spPr>
      </p:pic>
      <p:pic>
        <p:nvPicPr>
          <p:cNvPr id="8" name="Picture 7"/>
          <p:cNvPicPr>
            <a:picLocks noChangeAspect="1"/>
          </p:cNvPicPr>
          <p:nvPr/>
        </p:nvPicPr>
        <p:blipFill>
          <a:blip r:embed="rId4"/>
          <a:stretch>
            <a:fillRect/>
          </a:stretch>
        </p:blipFill>
        <p:spPr>
          <a:xfrm>
            <a:off x="2011613" y="4876800"/>
            <a:ext cx="3117271" cy="1752600"/>
          </a:xfrm>
          <a:prstGeom prst="rect">
            <a:avLst/>
          </a:prstGeom>
        </p:spPr>
      </p:pic>
      <p:pic>
        <p:nvPicPr>
          <p:cNvPr id="9" name="Picture 8"/>
          <p:cNvPicPr>
            <a:picLocks noChangeAspect="1"/>
          </p:cNvPicPr>
          <p:nvPr/>
        </p:nvPicPr>
        <p:blipFill>
          <a:blip r:embed="rId5"/>
          <a:stretch>
            <a:fillRect/>
          </a:stretch>
        </p:blipFill>
        <p:spPr>
          <a:xfrm>
            <a:off x="2032740" y="2590800"/>
            <a:ext cx="3096144" cy="2196327"/>
          </a:xfrm>
          <a:prstGeom prst="rect">
            <a:avLst/>
          </a:prstGeom>
        </p:spPr>
      </p:pic>
      <p:pic>
        <p:nvPicPr>
          <p:cNvPr id="13" name="Picture 12"/>
          <p:cNvPicPr>
            <a:picLocks noChangeAspect="1"/>
          </p:cNvPicPr>
          <p:nvPr/>
        </p:nvPicPr>
        <p:blipFill>
          <a:blip r:embed="rId6"/>
          <a:stretch>
            <a:fillRect/>
          </a:stretch>
        </p:blipFill>
        <p:spPr>
          <a:xfrm>
            <a:off x="5711912" y="4876800"/>
            <a:ext cx="2905087" cy="1933203"/>
          </a:xfrm>
          <a:prstGeom prst="rect">
            <a:avLst/>
          </a:prstGeom>
        </p:spPr>
      </p:pic>
    </p:spTree>
    <p:extLst>
      <p:ext uri="{BB962C8B-B14F-4D97-AF65-F5344CB8AC3E}">
        <p14:creationId xmlns:p14="http://schemas.microsoft.com/office/powerpoint/2010/main" val="3256576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08709"/>
            <a:ext cx="7592290" cy="6040582"/>
          </a:xfrm>
        </p:spPr>
        <p:txBody>
          <a:bodyPr>
            <a:normAutofit/>
          </a:bodyPr>
          <a:lstStyle/>
          <a:p>
            <a:pPr marL="0" indent="0">
              <a:buNone/>
            </a:pPr>
            <a:r>
              <a:rPr lang="mk-MK" sz="2800" b="1" dirty="0"/>
              <a:t>Овој апарат се вградува во добро изградено саќе. Потоа се сместува околу една недела во донаторското семејство. Од време на време го попрскуваме со шеќерен сируп на чашите. На овој начин, апаратот ќе стане дел од пчелното семејство во кошницата. </a:t>
            </a:r>
            <a:endParaRPr lang="mk-MK" sz="2800" b="1" dirty="0" smtClean="0"/>
          </a:p>
          <a:p>
            <a:pPr marL="0" indent="0">
              <a:buNone/>
            </a:pPr>
            <a:r>
              <a:rPr lang="mk-MK" sz="2800" b="1" dirty="0" smtClean="0"/>
              <a:t>За </a:t>
            </a:r>
            <a:r>
              <a:rPr lang="mk-MK" sz="2800" b="1" dirty="0"/>
              <a:t>тоа време избераме донаторска мајка. Препорачливо е тоа да биде двегодишна мајка, вредна и мирна. Добро е мајката да биде во нејзината втора година, тогаш таа е во нејзината полна силина. Јајцата што ќе ги снесе во чашките ќе бидат најпогодни за производство на матици.</a:t>
            </a:r>
          </a:p>
          <a:p>
            <a:pPr marL="0" indent="0">
              <a:buNone/>
            </a:pPr>
            <a:endParaRPr lang="en-US" b="1" dirty="0"/>
          </a:p>
        </p:txBody>
      </p:sp>
      <p:sp>
        <p:nvSpPr>
          <p:cNvPr id="4" name="Slide Number Placeholder 3"/>
          <p:cNvSpPr>
            <a:spLocks noGrp="1"/>
          </p:cNvSpPr>
          <p:nvPr>
            <p:ph type="sldNum" sz="quarter" idx="12"/>
          </p:nvPr>
        </p:nvSpPr>
        <p:spPr/>
        <p:txBody>
          <a:bodyPr/>
          <a:lstStyle/>
          <a:p>
            <a:fld id="{40910F9A-E662-4BAF-A547-CCAF69402A7C}" type="slidenum">
              <a:rPr lang="en-US" smtClean="0"/>
              <a:t>5</a:t>
            </a:fld>
            <a:endParaRPr lang="en-US"/>
          </a:p>
        </p:txBody>
      </p:sp>
    </p:spTree>
    <p:extLst>
      <p:ext uri="{BB962C8B-B14F-4D97-AF65-F5344CB8AC3E}">
        <p14:creationId xmlns:p14="http://schemas.microsoft.com/office/powerpoint/2010/main" val="1353654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46364"/>
            <a:ext cx="7543800" cy="6092952"/>
          </a:xfrm>
        </p:spPr>
        <p:txBody>
          <a:bodyPr>
            <a:normAutofit/>
          </a:bodyPr>
          <a:lstStyle/>
          <a:p>
            <a:pPr marL="0" indent="0">
              <a:buNone/>
            </a:pPr>
            <a:r>
              <a:rPr lang="mk-MK" sz="2800" b="1" dirty="0"/>
              <a:t>Уредот овозможува еднодневните ларви на едноставен и лесен начин да се транспортираат до одгледувачот. Тоа е најголемета предност на користењето на оваа метода. Оваа технологија овозможува да се создават мајките кога ни се поттребни во пчеларникот. Стануваме независни од недостатокот на матици. Успешното совладување на технологијата гарантира млади матици за време на активната сезона. Високиот принос на мед, полен и восок се загарантирани.</a:t>
            </a:r>
          </a:p>
          <a:p>
            <a:pPr marL="0" indent="0">
              <a:buNone/>
            </a:pPr>
            <a:endParaRPr lang="en-US" dirty="0"/>
          </a:p>
        </p:txBody>
      </p:sp>
      <p:sp>
        <p:nvSpPr>
          <p:cNvPr id="4" name="Slide Number Placeholder 3"/>
          <p:cNvSpPr>
            <a:spLocks noGrp="1"/>
          </p:cNvSpPr>
          <p:nvPr>
            <p:ph type="sldNum" sz="quarter" idx="12"/>
          </p:nvPr>
        </p:nvSpPr>
        <p:spPr/>
        <p:txBody>
          <a:bodyPr/>
          <a:lstStyle/>
          <a:p>
            <a:fld id="{40910F9A-E662-4BAF-A547-CCAF69402A7C}" type="slidenum">
              <a:rPr lang="en-US" smtClean="0"/>
              <a:t>6</a:t>
            </a:fld>
            <a:endParaRPr lang="en-US"/>
          </a:p>
        </p:txBody>
      </p:sp>
    </p:spTree>
    <p:extLst>
      <p:ext uri="{BB962C8B-B14F-4D97-AF65-F5344CB8AC3E}">
        <p14:creationId xmlns:p14="http://schemas.microsoft.com/office/powerpoint/2010/main" val="800195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252036"/>
            <a:ext cx="8001000" cy="2747779"/>
          </a:xfrm>
        </p:spPr>
        <p:txBody>
          <a:bodyPr>
            <a:normAutofit/>
          </a:bodyPr>
          <a:lstStyle/>
          <a:p>
            <a:r>
              <a:rPr lang="mk-MK" sz="2800" b="1" dirty="0"/>
              <a:t>Постојат дополнителни делчиња кои се користат во оваа метода за да се олесни работата на пчеларот а тоа се: прицврстувачки капачиња, основи за метичните чашки, ќелии за заштита на матичњаците и кафези за испорака на матицата.</a:t>
            </a:r>
          </a:p>
        </p:txBody>
      </p:sp>
      <p:sp>
        <p:nvSpPr>
          <p:cNvPr id="4" name="Slide Number Placeholder 3"/>
          <p:cNvSpPr>
            <a:spLocks noGrp="1"/>
          </p:cNvSpPr>
          <p:nvPr>
            <p:ph type="sldNum" sz="quarter" idx="12"/>
          </p:nvPr>
        </p:nvSpPr>
        <p:spPr/>
        <p:txBody>
          <a:bodyPr/>
          <a:lstStyle/>
          <a:p>
            <a:fld id="{40910F9A-E662-4BAF-A547-CCAF69402A7C}" type="slidenum">
              <a:rPr lang="en-US" smtClean="0"/>
              <a:t>7</a:t>
            </a:fld>
            <a:endParaRPr lang="en-US"/>
          </a:p>
        </p:txBody>
      </p:sp>
      <p:pic>
        <p:nvPicPr>
          <p:cNvPr id="5" name="Picture 4"/>
          <p:cNvPicPr>
            <a:picLocks noChangeAspect="1"/>
          </p:cNvPicPr>
          <p:nvPr/>
        </p:nvPicPr>
        <p:blipFill>
          <a:blip r:embed="rId3"/>
          <a:stretch>
            <a:fillRect/>
          </a:stretch>
        </p:blipFill>
        <p:spPr>
          <a:xfrm>
            <a:off x="2514601" y="367748"/>
            <a:ext cx="4343400" cy="2884289"/>
          </a:xfrm>
          <a:prstGeom prst="rect">
            <a:avLst/>
          </a:prstGeom>
        </p:spPr>
      </p:pic>
    </p:spTree>
    <p:extLst>
      <p:ext uri="{BB962C8B-B14F-4D97-AF65-F5344CB8AC3E}">
        <p14:creationId xmlns:p14="http://schemas.microsoft.com/office/powerpoint/2010/main" val="2737607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315200" cy="1143000"/>
          </a:xfrm>
        </p:spPr>
        <p:txBody>
          <a:bodyPr>
            <a:noAutofit/>
          </a:bodyPr>
          <a:lstStyle/>
          <a:p>
            <a:r>
              <a:rPr lang="mk-MK" sz="2800" b="1" dirty="0"/>
              <a:t>Работа со Никотов </a:t>
            </a:r>
            <a:r>
              <a:rPr lang="mk-MK" sz="2800" b="1" dirty="0" smtClean="0"/>
              <a:t>апарат</a:t>
            </a:r>
            <a:r>
              <a:rPr lang="mk-MK" sz="2400" dirty="0"/>
              <a:t/>
            </a:r>
            <a:br>
              <a:rPr lang="mk-MK" sz="2400" dirty="0"/>
            </a:br>
            <a:endParaRPr lang="en-US" sz="2300" dirty="0"/>
          </a:p>
        </p:txBody>
      </p:sp>
      <p:sp>
        <p:nvSpPr>
          <p:cNvPr id="3" name="Content Placeholder 2"/>
          <p:cNvSpPr>
            <a:spLocks noGrp="1"/>
          </p:cNvSpPr>
          <p:nvPr>
            <p:ph idx="1"/>
          </p:nvPr>
        </p:nvSpPr>
        <p:spPr>
          <a:xfrm>
            <a:off x="685801" y="1523999"/>
            <a:ext cx="8000999" cy="4584173"/>
          </a:xfrm>
        </p:spPr>
        <p:txBody>
          <a:bodyPr>
            <a:normAutofit fontScale="92500" lnSpcReduction="20000"/>
          </a:bodyPr>
          <a:lstStyle/>
          <a:p>
            <a:r>
              <a:rPr lang="mk-MK" sz="2800" b="1" dirty="0"/>
              <a:t>Се вградува касетата во добро изградено саќе во кое веќе барем еднаш е одгледано пило.</a:t>
            </a:r>
          </a:p>
          <a:p>
            <a:r>
              <a:rPr lang="mk-MK" sz="2800" b="1" dirty="0"/>
              <a:t>Се става рамката со монтираниот апарат во матичното семејство.</a:t>
            </a:r>
          </a:p>
          <a:p>
            <a:r>
              <a:rPr lang="mk-MK" sz="2800" b="1" dirty="0"/>
              <a:t>Пред поставување на кертриџот во кошницата, се попрскува со инвертиран шеќерен сируп. </a:t>
            </a:r>
          </a:p>
          <a:p>
            <a:r>
              <a:rPr lang="mk-MK" sz="2800" b="1" dirty="0"/>
              <a:t>Добро е пчелното семејство каде се поставува апаратот да е донор. </a:t>
            </a:r>
          </a:p>
          <a:p>
            <a:r>
              <a:rPr lang="mk-MK" sz="2800" b="1" dirty="0"/>
              <a:t>Се остава касетата да стои најмалку 10 дена. Ова е направено со цел да се исполираат матичните чашки за да се спремни матицата полесно да снесе јајца во нив</a:t>
            </a:r>
            <a:r>
              <a:rPr lang="mk-MK" sz="2800" b="1" dirty="0" smtClean="0"/>
              <a:t>.</a:t>
            </a:r>
            <a:endParaRPr lang="mk-MK" sz="2800" b="1" dirty="0"/>
          </a:p>
        </p:txBody>
      </p:sp>
      <p:sp>
        <p:nvSpPr>
          <p:cNvPr id="4" name="Slide Number Placeholder 3"/>
          <p:cNvSpPr>
            <a:spLocks noGrp="1"/>
          </p:cNvSpPr>
          <p:nvPr>
            <p:ph type="sldNum" sz="quarter" idx="12"/>
          </p:nvPr>
        </p:nvSpPr>
        <p:spPr/>
        <p:txBody>
          <a:bodyPr/>
          <a:lstStyle/>
          <a:p>
            <a:fld id="{40910F9A-E662-4BAF-A547-CCAF69402A7C}" type="slidenum">
              <a:rPr lang="en-US" smtClean="0"/>
              <a:t>8</a:t>
            </a:fld>
            <a:endParaRPr lang="en-US"/>
          </a:p>
        </p:txBody>
      </p:sp>
    </p:spTree>
    <p:extLst>
      <p:ext uri="{BB962C8B-B14F-4D97-AF65-F5344CB8AC3E}">
        <p14:creationId xmlns:p14="http://schemas.microsoft.com/office/powerpoint/2010/main" val="4185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4" y="457200"/>
            <a:ext cx="7626626" cy="6016098"/>
          </a:xfrm>
        </p:spPr>
        <p:txBody>
          <a:bodyPr>
            <a:noAutofit/>
          </a:bodyPr>
          <a:lstStyle/>
          <a:p>
            <a:r>
              <a:rPr lang="mk-MK" sz="2600" b="1" dirty="0"/>
              <a:t>Прв </a:t>
            </a:r>
            <a:r>
              <a:rPr lang="mk-MK" sz="2600" b="1" dirty="0" smtClean="0"/>
              <a:t>ден:     </a:t>
            </a:r>
          </a:p>
          <a:p>
            <a:r>
              <a:rPr lang="mk-MK" sz="2600" b="1" dirty="0" smtClean="0"/>
              <a:t>12 </a:t>
            </a:r>
            <a:r>
              <a:rPr lang="mk-MK" sz="2600" b="1" dirty="0"/>
              <a:t>часот</a:t>
            </a:r>
          </a:p>
          <a:p>
            <a:r>
              <a:rPr lang="mk-MK" sz="2600" b="1" dirty="0"/>
              <a:t>Внимателно се затвара мајката во касетата. Ако има нектар или мед во матичните чашки не треба да се чистат, пчелите сами ќе ги исчистат ќелиите и подготват за мајката да снесе јајца.</a:t>
            </a:r>
          </a:p>
          <a:p>
            <a:r>
              <a:rPr lang="mk-MK" sz="2600" b="1" dirty="0"/>
              <a:t>Мајката  се остава затворена околу 24 часа. Ако во природата има многу нектар, не треба да се брза да ја ослободиме. Постои ризик пчелите да ги исчистат свежо поставените јајца.</a:t>
            </a:r>
          </a:p>
          <a:p>
            <a:r>
              <a:rPr lang="mk-MK" sz="2600" b="1" dirty="0"/>
              <a:t>По 24-часовниот престој, се ослободува мајката донор. Во ова време, донорското семејство треба да се прихранува со цврста прихрана</a:t>
            </a:r>
            <a:r>
              <a:rPr lang="mk-MK" sz="2600" b="1" dirty="0" smtClean="0"/>
              <a:t>.</a:t>
            </a:r>
            <a:endParaRPr lang="mk-MK" sz="2600" b="1" dirty="0"/>
          </a:p>
        </p:txBody>
      </p:sp>
      <p:sp>
        <p:nvSpPr>
          <p:cNvPr id="4" name="Slide Number Placeholder 3"/>
          <p:cNvSpPr>
            <a:spLocks noGrp="1"/>
          </p:cNvSpPr>
          <p:nvPr>
            <p:ph type="sldNum" sz="quarter" idx="12"/>
          </p:nvPr>
        </p:nvSpPr>
        <p:spPr/>
        <p:txBody>
          <a:bodyPr/>
          <a:lstStyle/>
          <a:p>
            <a:fld id="{40910F9A-E662-4BAF-A547-CCAF69402A7C}" type="slidenum">
              <a:rPr lang="en-US" smtClean="0"/>
              <a:t>9</a:t>
            </a:fld>
            <a:endParaRPr lang="en-US"/>
          </a:p>
        </p:txBody>
      </p:sp>
    </p:spTree>
    <p:extLst>
      <p:ext uri="{BB962C8B-B14F-4D97-AF65-F5344CB8AC3E}">
        <p14:creationId xmlns:p14="http://schemas.microsoft.com/office/powerpoint/2010/main" val="1078168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2598</TotalTime>
  <Words>1835</Words>
  <Application>Microsoft Office PowerPoint</Application>
  <PresentationFormat>On-screen Show (4:3)</PresentationFormat>
  <Paragraphs>153</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Aparajita</vt:lpstr>
      <vt:lpstr>Arial</vt:lpstr>
      <vt:lpstr>Calibri</vt:lpstr>
      <vt:lpstr>Corbel</vt:lpstr>
      <vt:lpstr>Times New Roman</vt:lpstr>
      <vt:lpstr>Parallax</vt:lpstr>
      <vt:lpstr>Производство на матици по иновативни методи  НИКОТ </vt:lpstr>
      <vt:lpstr>Сличност и разлика со Јентеровиот апарат</vt:lpstr>
      <vt:lpstr>PowerPoint Presentation</vt:lpstr>
      <vt:lpstr>Никот апарат</vt:lpstr>
      <vt:lpstr>PowerPoint Presentation</vt:lpstr>
      <vt:lpstr>PowerPoint Presentation</vt:lpstr>
      <vt:lpstr>PowerPoint Presentation</vt:lpstr>
      <vt:lpstr>Работа со Никотов апарат </vt:lpstr>
      <vt:lpstr>PowerPoint Presentation</vt:lpstr>
      <vt:lpstr>ПОДГОТОВКА НА СЕМЕЈСТВОТО ОДГЛЕДУВАЧ </vt:lpstr>
      <vt:lpstr>PowerPoint Presentation</vt:lpstr>
      <vt:lpstr>PowerPoint Presentation</vt:lpstr>
      <vt:lpstr>PowerPoint Presentation</vt:lpstr>
      <vt:lpstr>Предупредување  и многу важно!!!</vt:lpstr>
      <vt:lpstr>PowerPoint Presentation</vt:lpstr>
      <vt:lpstr>PowerPoint Presentation</vt:lpstr>
      <vt:lpstr>PowerPoint Presentation</vt:lpstr>
      <vt:lpstr>PowerPoint Presentation</vt:lpstr>
      <vt:lpstr>PowerPoint Presentation</vt:lpstr>
      <vt:lpstr> https://www.youtube.com/watch?v=JhVg-INUXvo https://www.youtube.com/watch?v=KeZip--WnBM https://www.youtube.com/watch?v=FgaeF8C-v2k https://www.youtube.com/watch?v=xGF4vpSDqws Благодарам на вниманието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Производство на матици по иновативни методи</dc:title>
  <dc:creator>Sashka Andonova</dc:creator>
  <cp:lastModifiedBy>Dzoko Hadzi-Kotarov</cp:lastModifiedBy>
  <cp:revision>45</cp:revision>
  <cp:lastPrinted>2019-03-29T11:42:11Z</cp:lastPrinted>
  <dcterms:created xsi:type="dcterms:W3CDTF">2019-03-27T17:51:51Z</dcterms:created>
  <dcterms:modified xsi:type="dcterms:W3CDTF">2019-03-29T15:46:00Z</dcterms:modified>
</cp:coreProperties>
</file>