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0"/>
  </p:handout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80" r:id="rId23"/>
    <p:sldId id="281" r:id="rId24"/>
    <p:sldId id="282" r:id="rId25"/>
    <p:sldId id="276" r:id="rId26"/>
    <p:sldId id="277" r:id="rId27"/>
    <p:sldId id="283" r:id="rId28"/>
    <p:sldId id="278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Book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Book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grafik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Book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Book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Book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Book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24788890338994"/>
          <c:y val="0.27442034172606095"/>
          <c:w val="0.66913859524465524"/>
          <c:h val="0.637517938716158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58</a:t>
                    </a:r>
                    <a:r>
                      <a:rPr lang="mk-MK"/>
                      <a:t>6</a:t>
                    </a:r>
                    <a:r>
                      <a:rPr lang="en-US"/>
                      <a:t> kg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600 kg</a:t>
                    </a:r>
                    <a:r>
                      <a:rPr lang="mk-MK"/>
                      <a:t> 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27 kg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Sheet1!$A$1:$A$3</c:f>
              <c:strCache>
                <c:ptCount val="3"/>
                <c:pt idx="0">
                  <c:v>Feedbee</c:v>
                </c:pt>
                <c:pt idx="1">
                  <c:v>Polen</c:v>
                </c:pt>
                <c:pt idx="2">
                  <c:v>Soja</c:v>
                </c:pt>
              </c:strCache>
            </c:strRef>
          </c:cat>
          <c:val>
            <c:numRef>
              <c:f>Sheet1!$C$1:$C$3</c:f>
              <c:numCache>
                <c:formatCode>General</c:formatCode>
                <c:ptCount val="3"/>
                <c:pt idx="0">
                  <c:v>580</c:v>
                </c:pt>
                <c:pt idx="1">
                  <c:v>600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44696824"/>
        <c:axId val="244697216"/>
      </c:barChart>
      <c:catAx>
        <c:axId val="244696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4697216"/>
        <c:crosses val="autoZero"/>
        <c:auto val="1"/>
        <c:lblAlgn val="ctr"/>
        <c:lblOffset val="100"/>
        <c:noMultiLvlLbl val="0"/>
      </c:catAx>
      <c:valAx>
        <c:axId val="244697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4696824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50800" dir="5400000" algn="ctr" rotWithShape="0">
        <a:schemeClr val="accent1">
          <a:lumMod val="75000"/>
        </a:schemeClr>
      </a:outerShdw>
    </a:effectLst>
    <a:scene3d>
      <a:camera prst="orthographicFront"/>
      <a:lightRig rig="freezing" dir="t"/>
    </a:scene3d>
    <a:sp3d prstMaterial="metal"/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78725520526674"/>
          <c:y val="0.24708549131893395"/>
          <c:w val="0.71510051262604091"/>
          <c:h val="0.663557763835670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900"/>
                      <a:t>1</a:t>
                    </a:r>
                    <a:r>
                      <a:rPr lang="en-US"/>
                      <a:t>103g.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900"/>
                      <a:t>1</a:t>
                    </a:r>
                    <a:r>
                      <a:rPr lang="en-US"/>
                      <a:t>19</a:t>
                    </a:r>
                    <a:r>
                      <a:rPr lang="mk-MK"/>
                      <a:t>4</a:t>
                    </a:r>
                    <a:r>
                      <a:rPr lang="en-US" sz="1000" b="0" i="0" u="none" strike="noStrike" baseline="0"/>
                      <a:t>g.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900"/>
                      <a:t>2</a:t>
                    </a:r>
                    <a:r>
                      <a:rPr lang="en-US"/>
                      <a:t>95</a:t>
                    </a:r>
                    <a:r>
                      <a:rPr lang="en-US" sz="1000" b="0" i="0" u="none" strike="noStrike" baseline="0"/>
                      <a:t>g.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Sheet2!$A$1:$A$4</c:f>
              <c:strCache>
                <c:ptCount val="4"/>
                <c:pt idx="0">
                  <c:v>Feedbee</c:v>
                </c:pt>
                <c:pt idx="1">
                  <c:v>Polen</c:v>
                </c:pt>
                <c:pt idx="2">
                  <c:v>Soja</c:v>
                </c:pt>
                <c:pt idx="3">
                  <c:v>No-feed</c:v>
                </c:pt>
              </c:strCache>
            </c:strRef>
          </c:cat>
          <c:val>
            <c:numRef>
              <c:f>Sheet2!$B$1:$B$4</c:f>
              <c:numCache>
                <c:formatCode>General</c:formatCode>
                <c:ptCount val="4"/>
                <c:pt idx="0">
                  <c:v>1103</c:v>
                </c:pt>
                <c:pt idx="1">
                  <c:v>1193</c:v>
                </c:pt>
                <c:pt idx="2">
                  <c:v>295</c:v>
                </c:pt>
              </c:numCache>
            </c:numRef>
          </c:val>
        </c:ser>
        <c:ser>
          <c:idx val="1"/>
          <c:order val="1"/>
          <c:spPr>
            <a:solidFill>
              <a:srgbClr val="FF3399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800"/>
                      <a:t>1</a:t>
                    </a:r>
                    <a:r>
                      <a:rPr lang="en-US"/>
                      <a:t>338cm</a:t>
                    </a:r>
                    <a:r>
                      <a:rPr lang="en-US" baseline="30000"/>
                      <a:t>2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800"/>
                      <a:t>1</a:t>
                    </a:r>
                    <a:r>
                      <a:rPr lang="mk-MK" sz="800"/>
                      <a:t>345</a:t>
                    </a:r>
                    <a:r>
                      <a:rPr lang="en-US"/>
                      <a:t>cm</a:t>
                    </a:r>
                    <a:r>
                      <a:rPr lang="en-US" sz="1000" b="0" i="0" u="none" strike="noStrike" baseline="30000"/>
                      <a:t>2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800"/>
                      <a:t>5</a:t>
                    </a:r>
                    <a:r>
                      <a:rPr lang="en-US"/>
                      <a:t>78</a:t>
                    </a:r>
                    <a:r>
                      <a:rPr lang="en-US" baseline="0"/>
                      <a:t>cm</a:t>
                    </a:r>
                    <a:r>
                      <a:rPr lang="en-US" baseline="30000"/>
                      <a:t>2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800" baseline="0"/>
                      <a:t>6</a:t>
                    </a:r>
                    <a:r>
                      <a:rPr lang="en-US" baseline="0"/>
                      <a:t>27cm</a:t>
                    </a:r>
                    <a:r>
                      <a:rPr lang="en-US" baseline="30000"/>
                      <a:t>2</a:t>
                    </a:r>
                    <a:endParaRPr lang="en-US" sz="1000" b="0" i="0" u="none" strike="noStrike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mk-MK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Sheet2!$A$1:$A$4</c:f>
              <c:strCache>
                <c:ptCount val="4"/>
                <c:pt idx="0">
                  <c:v>Feedbee</c:v>
                </c:pt>
                <c:pt idx="1">
                  <c:v>Polen</c:v>
                </c:pt>
                <c:pt idx="2">
                  <c:v>Soja</c:v>
                </c:pt>
                <c:pt idx="3">
                  <c:v>No-feed</c:v>
                </c:pt>
              </c:strCache>
            </c:strRef>
          </c:cat>
          <c:val>
            <c:numRef>
              <c:f>Sheet2!$C$1:$C$4</c:f>
              <c:numCache>
                <c:formatCode>General</c:formatCode>
                <c:ptCount val="4"/>
                <c:pt idx="0">
                  <c:v>1338</c:v>
                </c:pt>
                <c:pt idx="1">
                  <c:v>1334</c:v>
                </c:pt>
                <c:pt idx="2">
                  <c:v>578</c:v>
                </c:pt>
                <c:pt idx="3">
                  <c:v>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2816"/>
        <c:axId val="6253208"/>
      </c:barChart>
      <c:catAx>
        <c:axId val="625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253208"/>
        <c:crosses val="autoZero"/>
        <c:auto val="1"/>
        <c:lblAlgn val="ctr"/>
        <c:lblOffset val="100"/>
        <c:noMultiLvlLbl val="0"/>
      </c:catAx>
      <c:valAx>
        <c:axId val="6253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52816"/>
        <c:crosses val="autoZero"/>
        <c:crossBetween val="between"/>
      </c:valAx>
      <c:spPr>
        <a:solidFill>
          <a:sysClr val="window" lastClr="FFFFFF"/>
        </a:solidFill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69170199878817"/>
          <c:y val="0.27567023023185588"/>
          <c:w val="0.71905865132243085"/>
          <c:h val="0.623558608509421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cat>
            <c:strRef>
              <c:f>Sheet1!$A$1:$A$4</c:f>
              <c:strCache>
                <c:ptCount val="4"/>
                <c:pt idx="0">
                  <c:v>feedbee</c:v>
                </c:pt>
                <c:pt idx="1">
                  <c:v>Полен</c:v>
                </c:pt>
                <c:pt idx="2">
                  <c:v>Квасец соја</c:v>
                </c:pt>
                <c:pt idx="3">
                  <c:v>Не-хранети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3497</c:v>
                </c:pt>
                <c:pt idx="1">
                  <c:v>3660</c:v>
                </c:pt>
                <c:pt idx="2">
                  <c:v>2730</c:v>
                </c:pt>
                <c:pt idx="3">
                  <c:v>2601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3992"/>
        <c:axId val="6254472"/>
      </c:barChart>
      <c:barChart>
        <c:barDir val="col"/>
        <c:grouping val="clustered"/>
        <c:varyColors val="0"/>
        <c:ser>
          <c:idx val="1"/>
          <c:order val="1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Sheet1!$A$1:$A$4</c:f>
              <c:strCache>
                <c:ptCount val="4"/>
                <c:pt idx="0">
                  <c:v>feedbee</c:v>
                </c:pt>
                <c:pt idx="1">
                  <c:v>Полен</c:v>
                </c:pt>
                <c:pt idx="2">
                  <c:v>Квасец соја</c:v>
                </c:pt>
                <c:pt idx="3">
                  <c:v>Не-хранети</c:v>
                </c:pt>
              </c:strCache>
            </c:strRef>
          </c:cat>
          <c:val>
            <c:numRef>
              <c:f>Sheet1!$C$1:$C$4</c:f>
              <c:numCache>
                <c:formatCode>General</c:formatCode>
                <c:ptCount val="4"/>
                <c:pt idx="0">
                  <c:v>71000</c:v>
                </c:pt>
                <c:pt idx="1">
                  <c:v>71000</c:v>
                </c:pt>
                <c:pt idx="2">
                  <c:v>33000</c:v>
                </c:pt>
                <c:pt idx="3">
                  <c:v>39000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0"/>
        <c:overlap val="100"/>
        <c:axId val="6255256"/>
        <c:axId val="6254864"/>
      </c:barChart>
      <c:catAx>
        <c:axId val="6253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254472"/>
        <c:crosses val="autoZero"/>
        <c:auto val="1"/>
        <c:lblAlgn val="ctr"/>
        <c:lblOffset val="100"/>
        <c:noMultiLvlLbl val="0"/>
      </c:catAx>
      <c:valAx>
        <c:axId val="6254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53992"/>
        <c:crosses val="autoZero"/>
        <c:crossBetween val="between"/>
      </c:valAx>
      <c:valAx>
        <c:axId val="62548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6255256"/>
        <c:crosses val="max"/>
        <c:crossBetween val="between"/>
      </c:valAx>
      <c:catAx>
        <c:axId val="6255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2548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mk-MK" sz="14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Храна </a:t>
            </a:r>
            <a:r>
              <a:rPr lang="mk-MK" sz="14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искористена </a:t>
            </a:r>
            <a:r>
              <a:rPr lang="mk-MK" sz="14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од потрошувачите</a:t>
            </a:r>
            <a:endParaRPr lang="en-US" sz="1400" dirty="0"/>
          </a:p>
        </c:rich>
      </c:tx>
      <c:layout>
        <c:manualLayout>
          <c:xMode val="edge"/>
          <c:yMode val="edge"/>
          <c:x val="0.220655939083196"/>
          <c:y val="1.5514940194519479E-3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683212018555822"/>
          <c:y val="0.26756057666705013"/>
          <c:w val="0.68398072697308265"/>
          <c:h val="0.651757769409258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960g.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224g.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115g.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Sheet4!$A$1:$A$3</c:f>
              <c:strCache>
                <c:ptCount val="3"/>
                <c:pt idx="0">
                  <c:v>Feedbee</c:v>
                </c:pt>
                <c:pt idx="1">
                  <c:v>Квасец соја</c:v>
                </c:pt>
                <c:pt idx="2">
                  <c:v>Шеќер соја</c:v>
                </c:pt>
              </c:strCache>
            </c:strRef>
          </c:cat>
          <c:val>
            <c:numRef>
              <c:f>Sheet4!$B$1:$B$3</c:f>
              <c:numCache>
                <c:formatCode>General</c:formatCode>
                <c:ptCount val="3"/>
                <c:pt idx="0">
                  <c:v>960</c:v>
                </c:pt>
                <c:pt idx="1">
                  <c:v>224</c:v>
                </c:pt>
                <c:pt idx="2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256040"/>
        <c:axId val="137922960"/>
      </c:barChart>
      <c:catAx>
        <c:axId val="6256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7922960"/>
        <c:crosses val="autoZero"/>
        <c:auto val="1"/>
        <c:lblAlgn val="ctr"/>
        <c:lblOffset val="100"/>
        <c:noMultiLvlLbl val="0"/>
      </c:catAx>
      <c:valAx>
        <c:axId val="137922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256040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994330379032676"/>
          <c:y val="0.26730161389401147"/>
          <c:w val="0.80516495877575656"/>
          <c:h val="0.652179571303598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883 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106g.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52g.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Sheet5!$A$1:$A$3</c:f>
              <c:strCache>
                <c:ptCount val="3"/>
                <c:pt idx="0">
                  <c:v>Feedbee</c:v>
                </c:pt>
                <c:pt idx="1">
                  <c:v>Квасец соја</c:v>
                </c:pt>
                <c:pt idx="2">
                  <c:v>Шеќер соја</c:v>
                </c:pt>
              </c:strCache>
            </c:strRef>
          </c:cat>
          <c:val>
            <c:numRef>
              <c:f>Sheet5!$B$1:$B$3</c:f>
              <c:numCache>
                <c:formatCode>General</c:formatCode>
                <c:ptCount val="3"/>
                <c:pt idx="0">
                  <c:v>883</c:v>
                </c:pt>
                <c:pt idx="1">
                  <c:v>106</c:v>
                </c:pt>
                <c:pt idx="2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78593944"/>
        <c:axId val="278594336"/>
      </c:barChart>
      <c:catAx>
        <c:axId val="278593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8594336"/>
        <c:crosses val="autoZero"/>
        <c:auto val="1"/>
        <c:lblAlgn val="ctr"/>
        <c:lblOffset val="100"/>
        <c:noMultiLvlLbl val="0"/>
      </c:catAx>
      <c:valAx>
        <c:axId val="2785943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78593944"/>
        <c:crosses val="autoZero"/>
        <c:crossBetween val="between"/>
      </c:valAx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mk-MK" sz="16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Користењето</a:t>
            </a:r>
            <a:r>
              <a:rPr lang="mk-MK" sz="1600" baseline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на храната</a:t>
            </a:r>
            <a:endParaRPr lang="en-US" sz="1600"/>
          </a:p>
        </c:rich>
      </c:tx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580994683356888"/>
          <c:y val="0.27045405924592586"/>
          <c:w val="0.84093706163824489"/>
          <c:h val="0.6100411700407837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1873g.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29g.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16g.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1921g.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17g.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20g.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Sheet6!$A$1:$A$6</c:f>
              <c:strCache>
                <c:ptCount val="6"/>
                <c:pt idx="0">
                  <c:v>Feedbee</c:v>
                </c:pt>
                <c:pt idx="1">
                  <c:v>Квасец соја</c:v>
                </c:pt>
                <c:pt idx="2">
                  <c:v>Шеќер соја</c:v>
                </c:pt>
                <c:pt idx="3">
                  <c:v>Feedbee</c:v>
                </c:pt>
                <c:pt idx="4">
                  <c:v>Квасец соја</c:v>
                </c:pt>
                <c:pt idx="5">
                  <c:v>Шеќер соја</c:v>
                </c:pt>
              </c:strCache>
            </c:strRef>
          </c:cat>
          <c:val>
            <c:numRef>
              <c:f>Sheet6!$B$1:$B$6</c:f>
              <c:numCache>
                <c:formatCode>General</c:formatCode>
                <c:ptCount val="6"/>
                <c:pt idx="0">
                  <c:v>1873</c:v>
                </c:pt>
                <c:pt idx="1">
                  <c:v>29</c:v>
                </c:pt>
                <c:pt idx="2">
                  <c:v>16</c:v>
                </c:pt>
                <c:pt idx="3">
                  <c:v>1921</c:v>
                </c:pt>
                <c:pt idx="4">
                  <c:v>17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188692384"/>
        <c:axId val="275809488"/>
      </c:barChart>
      <c:catAx>
        <c:axId val="18869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5809488"/>
        <c:crosses val="autoZero"/>
        <c:auto val="1"/>
        <c:lblAlgn val="ctr"/>
        <c:lblOffset val="100"/>
        <c:noMultiLvlLbl val="0"/>
      </c:catAx>
      <c:valAx>
        <c:axId val="275809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8692384"/>
        <c:crosses val="autoZero"/>
        <c:crossBetween val="between"/>
      </c:valAx>
    </c:plotArea>
    <c:plotVisOnly val="1"/>
    <c:dispBlanksAs val="gap"/>
    <c:showDLblsOverMax val="0"/>
  </c:chart>
  <c:spPr>
    <a:solidFill>
      <a:schemeClr val="tx2">
        <a:lumMod val="60000"/>
        <a:lumOff val="40000"/>
      </a:schemeClr>
    </a:solidFill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88956162884135"/>
          <c:y val="0.25426917589658127"/>
          <c:w val="0.75837158583104458"/>
          <c:h val="0.61706091199181012"/>
        </c:manualLayout>
      </c:layout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Sheet7!$B$9:$B$15</c:f>
              <c:numCache>
                <c:formatCode>#,##0.0</c:formatCode>
                <c:ptCount val="7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0.70000000000000062</c:v>
                </c:pt>
                <c:pt idx="4">
                  <c:v>0.5</c:v>
                </c:pt>
                <c:pt idx="5">
                  <c:v>0.30000000000000032</c:v>
                </c:pt>
                <c:pt idx="6">
                  <c:v>0.30000000000000032</c:v>
                </c:pt>
              </c:numCache>
            </c:numRef>
          </c:val>
        </c:ser>
        <c:ser>
          <c:idx val="2"/>
          <c:order val="1"/>
          <c:invertIfNegative val="0"/>
          <c:val>
            <c:numRef>
              <c:f>Sheet7!$C$9:$C$15</c:f>
              <c:numCache>
                <c:formatCode>General</c:formatCode>
                <c:ptCount val="7"/>
                <c:pt idx="0">
                  <c:v>0.70000000000000062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0.60000000000000064</c:v>
                </c:pt>
                <c:pt idx="4">
                  <c:v>0.1</c:v>
                </c:pt>
                <c:pt idx="5">
                  <c:v>0.30000000000000032</c:v>
                </c:pt>
                <c:pt idx="6">
                  <c:v>0.1</c:v>
                </c:pt>
              </c:numCache>
            </c:numRef>
          </c:val>
        </c:ser>
        <c:ser>
          <c:idx val="3"/>
          <c:order val="2"/>
          <c:invertIfNegative val="0"/>
          <c:val>
            <c:numRef>
              <c:f>Sheet7!$D$9:$D$15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0.4</c:v>
                </c:pt>
                <c:pt idx="4">
                  <c:v>0.30000000000000032</c:v>
                </c:pt>
                <c:pt idx="5">
                  <c:v>0.1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417176"/>
        <c:axId val="188417568"/>
        <c:axId val="0"/>
      </c:bar3DChart>
      <c:catAx>
        <c:axId val="188417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8417568"/>
        <c:crosses val="autoZero"/>
        <c:auto val="1"/>
        <c:lblAlgn val="ctr"/>
        <c:lblOffset val="100"/>
        <c:noMultiLvlLbl val="0"/>
      </c:catAx>
      <c:valAx>
        <c:axId val="1884175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88417176"/>
        <c:crosses val="autoZero"/>
        <c:crossBetween val="between"/>
      </c:valAx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86858291103009"/>
          <c:y val="0.24226043173174924"/>
          <c:w val="0.7389526394524959"/>
          <c:h val="0.6497115729386331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Sheet8!$A$3:$A$10</c:f>
              <c:strCache>
                <c:ptCount val="8"/>
                <c:pt idx="0">
                  <c:v>A</c:v>
                </c:pt>
                <c:pt idx="1">
                  <c:v>E</c:v>
                </c:pt>
                <c:pt idx="3">
                  <c:v>А</c:v>
                </c:pt>
                <c:pt idx="4">
                  <c:v>Е</c:v>
                </c:pt>
                <c:pt idx="6">
                  <c:v>А</c:v>
                </c:pt>
                <c:pt idx="7">
                  <c:v>Е</c:v>
                </c:pt>
              </c:strCache>
            </c:strRef>
          </c:cat>
          <c:val>
            <c:numRef>
              <c:f>Sheet8!$C$3:$C$10</c:f>
              <c:numCache>
                <c:formatCode>General</c:formatCode>
                <c:ptCount val="8"/>
                <c:pt idx="0">
                  <c:v>0.5</c:v>
                </c:pt>
                <c:pt idx="1">
                  <c:v>0.60000000000000064</c:v>
                </c:pt>
                <c:pt idx="2">
                  <c:v>0.4</c:v>
                </c:pt>
                <c:pt idx="3">
                  <c:v>0.5</c:v>
                </c:pt>
                <c:pt idx="4">
                  <c:v>0.1</c:v>
                </c:pt>
                <c:pt idx="5">
                  <c:v>0.1</c:v>
                </c:pt>
                <c:pt idx="6">
                  <c:v>0.2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354776"/>
        <c:axId val="247298160"/>
        <c:axId val="0"/>
      </c:bar3DChart>
      <c:catAx>
        <c:axId val="27535477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247298160"/>
        <c:crosses val="autoZero"/>
        <c:auto val="1"/>
        <c:lblAlgn val="ctr"/>
        <c:lblOffset val="100"/>
        <c:tickMarkSkip val="2"/>
        <c:noMultiLvlLbl val="0"/>
      </c:catAx>
      <c:valAx>
        <c:axId val="247298160"/>
        <c:scaling>
          <c:orientation val="minMax"/>
          <c:max val="0.6000000000000006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354776"/>
        <c:crosses val="autoZero"/>
        <c:crossBetween val="between"/>
      </c:valAx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0.02083</cdr:x>
      <cdr:y>0.01055</cdr:y>
    </cdr:from>
    <cdr:to>
      <cdr:x>0.13542</cdr:x>
      <cdr:y>0.12401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" y="38100"/>
          <a:ext cx="523875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0.01748</cdr:x>
      <cdr:y>0.01847</cdr:y>
    </cdr:from>
    <cdr:to>
      <cdr:x>0.12983</cdr:x>
      <cdr:y>0.17787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326" y="53410"/>
          <a:ext cx="464884" cy="46093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100"/>
            <a:t>Прв</a:t>
          </a:r>
          <a:r>
            <a:rPr lang="mk-MK" sz="1100" baseline="0"/>
            <a:t>  тест</a:t>
          </a:r>
          <a:endParaRPr lang="en-US" sz="1100"/>
        </a:p>
      </cdr:txBody>
    </cdr:sp>
  </cdr:relSizeAnchor>
  <cdr:relSizeAnchor xmlns:cdr="http://schemas.openxmlformats.org/drawingml/2006/chartDrawing">
    <cdr:from>
      <cdr:x>0.16197</cdr:x>
      <cdr:y>0.1278</cdr:y>
    </cdr:from>
    <cdr:to>
      <cdr:x>0.8835</cdr:x>
      <cdr:y>0.26949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5716" y="355937"/>
          <a:ext cx="3232874" cy="39463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000"/>
            <a:t>Храната</a:t>
          </a:r>
          <a:r>
            <a:rPr lang="mk-MK" sz="1000" baseline="0"/>
            <a:t> во форма на тесто од тестираните пчелни семејства</a:t>
          </a:r>
          <a:endParaRPr lang="en-US" sz="1000"/>
        </a:p>
      </cdr:txBody>
    </cdr:sp>
  </cdr:relSizeAnchor>
  <cdr:relSizeAnchor xmlns:cdr="http://schemas.openxmlformats.org/drawingml/2006/chartDrawing">
    <cdr:from>
      <cdr:x>0.23107</cdr:x>
      <cdr:y>0.01348</cdr:y>
    </cdr:from>
    <cdr:to>
      <cdr:x>0.85289</cdr:x>
      <cdr:y>0.10935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35323" y="37543"/>
          <a:ext cx="2786107" cy="26700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1100"/>
            <a:t>Резултатотот на потрошена</a:t>
          </a:r>
          <a:r>
            <a:rPr lang="mk-MK" sz="1100" baseline="0"/>
            <a:t> храна 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0.03046</cdr:x>
      <cdr:y>0.01754</cdr:y>
    </cdr:from>
    <cdr:to>
      <cdr:x>0.12611</cdr:x>
      <cdr:y>0.17914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131" y="49987"/>
          <a:ext cx="575059" cy="46055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100"/>
            <a:t>Втор</a:t>
          </a:r>
          <a:r>
            <a:rPr lang="mk-MK" sz="1100" baseline="0"/>
            <a:t> тест</a:t>
          </a:r>
          <a:endParaRPr lang="en-US" sz="1100"/>
        </a:p>
      </cdr:txBody>
    </cdr:sp>
  </cdr:relSizeAnchor>
  <cdr:relSizeAnchor xmlns:cdr="http://schemas.openxmlformats.org/drawingml/2006/chartDrawing">
    <cdr:from>
      <cdr:x>0.21489</cdr:x>
      <cdr:y>0.02632</cdr:y>
    </cdr:from>
    <cdr:to>
      <cdr:x>0.88156</cdr:x>
      <cdr:y>0.11842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09674" y="114300"/>
          <a:ext cx="375285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0.21406</cdr:x>
      <cdr:y>0.0137</cdr:y>
    </cdr:from>
    <cdr:to>
      <cdr:x>0.91118</cdr:x>
      <cdr:y>0.16845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86940" y="39042"/>
          <a:ext cx="4191211" cy="44101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200" b="1" dirty="0"/>
            <a:t>Консумираната</a:t>
          </a:r>
          <a:r>
            <a:rPr lang="mk-MK" sz="1200" b="1" baseline="0" dirty="0"/>
            <a:t> храна и површината на плоднос </a:t>
          </a:r>
        </a:p>
        <a:p xmlns:a="http://schemas.openxmlformats.org/drawingml/2006/main">
          <a:pPr algn="ctr"/>
          <a:r>
            <a:rPr lang="mk-MK" sz="1050" b="0" dirty="0"/>
            <a:t>Храната во форма на тасто</a:t>
          </a:r>
          <a:r>
            <a:rPr lang="mk-MK" sz="1050" b="0" baseline="0" dirty="0"/>
            <a:t> кај експериментаните колони (пролет)</a:t>
          </a:r>
          <a:endParaRPr lang="en-US" sz="1050" b="0" dirty="0"/>
        </a:p>
      </cdr:txBody>
    </cdr:sp>
  </cdr:relSizeAnchor>
  <cdr:relSizeAnchor xmlns:cdr="http://schemas.openxmlformats.org/drawingml/2006/chartDrawing">
    <cdr:from>
      <cdr:x>0.01692</cdr:x>
      <cdr:y>0.20856</cdr:y>
    </cdr:from>
    <cdr:to>
      <cdr:x>0.08122</cdr:x>
      <cdr:y>0.98128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1726" y="594360"/>
          <a:ext cx="386583" cy="22021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cene3d>
            <a:camera prst="orthographicFront">
              <a:rot lat="0" lon="0" rev="0"/>
            </a:camera>
            <a:lightRig rig="threePt" dir="t"/>
          </a:scene3d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0.01838</cdr:x>
      <cdr:y>0.21925</cdr:y>
    </cdr:from>
    <cdr:to>
      <cdr:x>0.07288</cdr:x>
      <cdr:y>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838196" y="1573528"/>
          <a:ext cx="2225040" cy="327663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0.2871</cdr:x>
      <cdr:y>0.02083</cdr:y>
    </cdr:from>
    <cdr:to>
      <cdr:x>0.82742</cdr:x>
      <cdr:y>0.09954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5450" y="85725"/>
          <a:ext cx="3190875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0.1444</cdr:x>
      <cdr:y>0.02778</cdr:y>
    </cdr:from>
    <cdr:to>
      <cdr:x>0.9</cdr:x>
      <cdr:y>0.10417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43000" y="152400"/>
          <a:ext cx="5980748" cy="41910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mk-MK" sz="1400" b="1" dirty="0"/>
            <a:t>Популација на пчели</a:t>
          </a:r>
          <a:r>
            <a:rPr lang="mk-MK" sz="1400" b="1" baseline="0" dirty="0"/>
            <a:t> и производство на мед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0.1781</cdr:x>
      <cdr:y>0.12326</cdr:y>
    </cdr:from>
    <cdr:to>
      <cdr:x>0.88207</cdr:x>
      <cdr:y>0.19387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09700" y="676275"/>
          <a:ext cx="5572125" cy="38734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mk-MK" sz="1400" b="0"/>
            <a:t>Храната во форма на тесто на експериментираните пчелни</a:t>
          </a:r>
          <a:r>
            <a:rPr lang="mk-MK" sz="1400" b="0" baseline="0"/>
            <a:t> семејства</a:t>
          </a:r>
          <a:endParaRPr lang="en-US" sz="1400" b="0"/>
        </a:p>
      </cdr:txBody>
    </cdr:sp>
  </cdr:relSizeAnchor>
  <cdr:relSizeAnchor xmlns:cdr="http://schemas.openxmlformats.org/drawingml/2006/chartDrawing">
    <cdr:from>
      <cdr:x>0.02286</cdr:x>
      <cdr:y>0.04167</cdr:y>
    </cdr:from>
    <cdr:to>
      <cdr:x>0.10321</cdr:x>
      <cdr:y>0.15856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5871" y="164214"/>
          <a:ext cx="477539" cy="46062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mk-MK" sz="1100"/>
            <a:t>Втор тест</a:t>
          </a:r>
          <a:endParaRPr lang="en-US" sz="1100"/>
        </a:p>
      </cdr:txBody>
    </cdr:sp>
  </cdr:relSizeAnchor>
  <cdr:relSizeAnchor xmlns:cdr="http://schemas.openxmlformats.org/drawingml/2006/chartDrawing">
    <cdr:from>
      <cdr:x>0.22446</cdr:x>
      <cdr:y>0.39588</cdr:y>
    </cdr:from>
    <cdr:to>
      <cdr:x>0.29065</cdr:x>
      <cdr:y>0.51385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34079" y="1560077"/>
          <a:ext cx="393407" cy="464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mk-MK" sz="1300"/>
            <a:t>71</a:t>
          </a:r>
          <a:r>
            <a:rPr lang="en-US" sz="1300"/>
            <a:t>kg</a:t>
          </a:r>
        </a:p>
      </cdr:txBody>
    </cdr:sp>
  </cdr:relSizeAnchor>
  <cdr:relSizeAnchor xmlns:cdr="http://schemas.openxmlformats.org/drawingml/2006/chartDrawing">
    <cdr:from>
      <cdr:x>0.40969</cdr:x>
      <cdr:y>0.39832</cdr:y>
    </cdr:from>
    <cdr:to>
      <cdr:x>0.46987</cdr:x>
      <cdr:y>0.51626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435058" y="1569720"/>
          <a:ext cx="357671" cy="464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300"/>
            <a:t>71kg</a:t>
          </a:r>
        </a:p>
      </cdr:txBody>
    </cdr:sp>
  </cdr:relSizeAnchor>
  <cdr:relSizeAnchor xmlns:cdr="http://schemas.openxmlformats.org/drawingml/2006/chartDrawing">
    <cdr:from>
      <cdr:x>0.58957</cdr:x>
      <cdr:y>0.65936</cdr:y>
    </cdr:from>
    <cdr:to>
      <cdr:x>0.65321</cdr:x>
      <cdr:y>0.77252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504156" y="2598420"/>
          <a:ext cx="378234" cy="445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300"/>
            <a:t>33kg</a:t>
          </a:r>
        </a:p>
      </cdr:txBody>
    </cdr:sp>
  </cdr:relSizeAnchor>
  <cdr:relSizeAnchor xmlns:cdr="http://schemas.openxmlformats.org/drawingml/2006/chartDrawing">
    <cdr:from>
      <cdr:x>0.76848</cdr:x>
      <cdr:y>0.62456</cdr:y>
    </cdr:from>
    <cdr:to>
      <cdr:x>0.80962</cdr:x>
      <cdr:y>0.74253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567524" y="2461260"/>
          <a:ext cx="244506" cy="464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300"/>
            <a:t>39kg</a:t>
          </a:r>
        </a:p>
      </cdr:txBody>
    </cdr:sp>
  </cdr:relSizeAnchor>
  <cdr:relSizeAnchor xmlns:cdr="http://schemas.openxmlformats.org/drawingml/2006/chartDrawing">
    <cdr:from>
      <cdr:x>0.2182</cdr:x>
      <cdr:y>0.28794</cdr:y>
    </cdr:from>
    <cdr:to>
      <cdr:x>0.31346</cdr:x>
      <cdr:y>0.34998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96895" y="1134702"/>
          <a:ext cx="566195" cy="2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3497g</a:t>
          </a:r>
        </a:p>
      </cdr:txBody>
    </cdr:sp>
  </cdr:relSizeAnchor>
  <cdr:relSizeAnchor xmlns:cdr="http://schemas.openxmlformats.org/drawingml/2006/chartDrawing">
    <cdr:from>
      <cdr:x>0.39999</cdr:x>
      <cdr:y>0.27524</cdr:y>
    </cdr:from>
    <cdr:to>
      <cdr:x>0.49295</cdr:x>
      <cdr:y>0.33258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377394" y="1084653"/>
          <a:ext cx="552496" cy="225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3660g</a:t>
          </a:r>
        </a:p>
      </cdr:txBody>
    </cdr:sp>
  </cdr:relSizeAnchor>
  <cdr:relSizeAnchor xmlns:cdr="http://schemas.openxmlformats.org/drawingml/2006/chartDrawing">
    <cdr:from>
      <cdr:x>0.58379</cdr:x>
      <cdr:y>0.41667</cdr:y>
    </cdr:from>
    <cdr:to>
      <cdr:x>0.67628</cdr:x>
      <cdr:y>0.4892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469839" y="1642026"/>
          <a:ext cx="549712" cy="285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2730g</a:t>
          </a:r>
        </a:p>
      </cdr:txBody>
    </cdr:sp>
  </cdr:relSizeAnchor>
  <cdr:relSizeAnchor xmlns:cdr="http://schemas.openxmlformats.org/drawingml/2006/chartDrawing">
    <cdr:from>
      <cdr:x>0.76021</cdr:x>
      <cdr:y>0.44208</cdr:y>
    </cdr:from>
    <cdr:to>
      <cdr:x>0.8532</cdr:x>
      <cdr:y>0.50467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518394" y="1742163"/>
          <a:ext cx="552715" cy="246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2601g</a:t>
          </a:r>
        </a:p>
      </cdr:txBody>
    </cdr:sp>
  </cdr:relSizeAnchor>
  <cdr:relSizeAnchor xmlns:cdr="http://schemas.openxmlformats.org/drawingml/2006/chartDrawing">
    <cdr:from>
      <cdr:x>0.01083</cdr:x>
      <cdr:y>0.2069</cdr:y>
    </cdr:from>
    <cdr:to>
      <cdr:x>0.08013</cdr:x>
      <cdr:y>0.91847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368" y="815339"/>
          <a:ext cx="411881" cy="280416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/>
            <a:t>Ave,Bee population</a:t>
          </a:r>
          <a:r>
            <a:rPr lang="en-US" sz="1200" baseline="0"/>
            <a:t> &amp; Honey crop/colony</a:t>
          </a:r>
          <a:endParaRPr lang="en-US" sz="12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0.16202</cdr:x>
      <cdr:y>0.10078</cdr:y>
    </cdr:from>
    <cdr:to>
      <cdr:x>0.92334</cdr:x>
      <cdr:y>0.1938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5824" y="371476"/>
          <a:ext cx="41624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0.18025</cdr:x>
      <cdr:y>0.10706</cdr:y>
    </cdr:from>
    <cdr:to>
      <cdr:x>0.88864</cdr:x>
      <cdr:y>0.25304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18210" y="335280"/>
          <a:ext cx="3608496" cy="45719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050"/>
            <a:t>Хранење</a:t>
          </a:r>
          <a:r>
            <a:rPr lang="mk-MK" sz="1050" baseline="0"/>
            <a:t> </a:t>
          </a:r>
          <a:r>
            <a:rPr lang="mk-MK" sz="1050"/>
            <a:t>во форма</a:t>
          </a:r>
          <a:r>
            <a:rPr lang="mk-MK" sz="1050" baseline="0"/>
            <a:t> на прав  на комерциалните колони (пролет)</a:t>
          </a:r>
          <a:endParaRPr lang="en-US" sz="1050"/>
        </a:p>
      </cdr:txBody>
    </cdr:sp>
  </cdr:relSizeAnchor>
  <cdr:relSizeAnchor xmlns:cdr="http://schemas.openxmlformats.org/drawingml/2006/chartDrawing">
    <cdr:from>
      <cdr:x>0.01603</cdr:x>
      <cdr:y>0.01208</cdr:y>
    </cdr:from>
    <cdr:to>
      <cdr:x>0.1234</cdr:x>
      <cdr:y>0.17633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250" y="47625"/>
          <a:ext cx="638175" cy="6477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mk-MK" sz="1100"/>
            <a:t>Трет тест</a:t>
          </a:r>
          <a:endParaRPr lang="en-US" sz="1100"/>
        </a:p>
      </cdr:txBody>
    </cdr:sp>
  </cdr:relSizeAnchor>
  <cdr:relSizeAnchor xmlns:cdr="http://schemas.openxmlformats.org/drawingml/2006/chartDrawing">
    <cdr:from>
      <cdr:x>0.01945</cdr:x>
      <cdr:y>0.22871</cdr:y>
    </cdr:from>
    <cdr:to>
      <cdr:x>0.08601</cdr:x>
      <cdr:y>0.91727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99060" y="716280"/>
          <a:ext cx="339090" cy="215646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vert270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/>
            <a:t>Ave, feed remova/colony/6</a:t>
          </a:r>
          <a:r>
            <a:rPr lang="en-US" sz="1100" baseline="0"/>
            <a:t> week</a:t>
          </a:r>
          <a:endParaRPr lang="en-US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0.16202</cdr:x>
      <cdr:y>0.10078</cdr:y>
    </cdr:from>
    <cdr:to>
      <cdr:x>0.92334</cdr:x>
      <cdr:y>0.1938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5824" y="371476"/>
          <a:ext cx="41624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0.01476</cdr:x>
      <cdr:y>0.02047</cdr:y>
    </cdr:from>
    <cdr:to>
      <cdr:x>0.13287</cdr:x>
      <cdr:y>0.2274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390" y="56940"/>
          <a:ext cx="579120" cy="57551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mk-MK" sz="1100"/>
            <a:t>Четврт</a:t>
          </a:r>
          <a:r>
            <a:rPr lang="mk-MK" sz="1100" baseline="0"/>
            <a:t> тест</a:t>
          </a:r>
          <a:endParaRPr lang="en-US" sz="1100"/>
        </a:p>
      </cdr:txBody>
    </cdr:sp>
  </cdr:relSizeAnchor>
  <cdr:relSizeAnchor xmlns:cdr="http://schemas.openxmlformats.org/drawingml/2006/chartDrawing">
    <cdr:from>
      <cdr:x>0.19837</cdr:x>
      <cdr:y>0.02394</cdr:y>
    </cdr:from>
    <cdr:to>
      <cdr:x>0.91545</cdr:x>
      <cdr:y>0.13564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62050" y="85725"/>
          <a:ext cx="4200525" cy="40005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0.17404</cdr:x>
      <cdr:y>0.02584</cdr:y>
    </cdr:from>
    <cdr:to>
      <cdr:x>0.95722</cdr:x>
      <cdr:y>0.1292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14400" y="76200"/>
          <a:ext cx="4114800" cy="3048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0.17073</cdr:x>
      <cdr:y>0.15957</cdr:y>
    </cdr:from>
    <cdr:to>
      <cdr:x>0.92846</cdr:x>
      <cdr:y>0.25479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37169" y="443812"/>
          <a:ext cx="3715507" cy="2648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100" dirty="0"/>
            <a:t>Користење на храната од прав од </a:t>
          </a:r>
          <a:r>
            <a:rPr lang="mk-MK" sz="1100" dirty="0" smtClean="0"/>
            <a:t>колекционираните </a:t>
          </a:r>
          <a:r>
            <a:rPr lang="mk-MK" sz="1100" dirty="0"/>
            <a:t>колони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0.02198</cdr:x>
      <cdr:y>0.27394</cdr:y>
    </cdr:from>
    <cdr:to>
      <cdr:x>0.08477</cdr:x>
      <cdr:y>0.95479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33350" y="981075"/>
          <a:ext cx="381000" cy="2438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0.25581</cdr:y>
    </cdr:from>
    <cdr:to>
      <cdr:x>0.06454</cdr:x>
      <cdr:y>0.94315</cdr:y>
    </cdr:to>
    <cdr:sp macro="" textlink="">
      <cdr:nvSpPr>
        <cdr:cNvPr id="15" name="TextBox 2"/>
        <cdr:cNvSpPr txBox="1"/>
      </cdr:nvSpPr>
      <cdr:spPr>
        <a:xfrm xmlns:a="http://schemas.openxmlformats.org/drawingml/2006/main">
          <a:off x="0" y="754380"/>
          <a:ext cx="339090" cy="202692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vert270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Ave, feed remova/colony/6</a:t>
          </a:r>
          <a:r>
            <a:rPr lang="en-US" sz="1100" baseline="0"/>
            <a:t> week</a:t>
          </a:r>
          <a:endParaRPr lang="en-US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0.11868</cdr:x>
      <cdr:y>0.12219</cdr:y>
    </cdr:from>
    <cdr:to>
      <cdr:x>0.98464</cdr:x>
      <cdr:y>0.25935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8477" y="373380"/>
          <a:ext cx="5315185" cy="4191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000" b="0"/>
            <a:t>Користење на храна  во форма на тесто од комерциални</a:t>
          </a:r>
          <a:r>
            <a:rPr lang="mk-MK" sz="1000" b="0" baseline="0"/>
            <a:t>  колони на есен втора година од испитувањето</a:t>
          </a:r>
          <a:endParaRPr lang="en-US" sz="1000" b="0"/>
        </a:p>
      </cdr:txBody>
    </cdr:sp>
  </cdr:relSizeAnchor>
  <cdr:relSizeAnchor xmlns:cdr="http://schemas.openxmlformats.org/drawingml/2006/chartDrawing">
    <cdr:from>
      <cdr:x>0.01872</cdr:x>
      <cdr:y>0.02695</cdr:y>
    </cdr:from>
    <cdr:to>
      <cdr:x>0.10606</cdr:x>
      <cdr:y>0.1752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9420" y="95249"/>
          <a:ext cx="604005" cy="52387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mk-MK" sz="1050"/>
            <a:t>Петти тест</a:t>
          </a:r>
          <a:endParaRPr lang="en-US" sz="1050"/>
        </a:p>
      </cdr:txBody>
    </cdr:sp>
  </cdr:relSizeAnchor>
  <cdr:relSizeAnchor xmlns:cdr="http://schemas.openxmlformats.org/drawingml/2006/chartDrawing">
    <cdr:from>
      <cdr:x>0.24867</cdr:x>
      <cdr:y>0.53639</cdr:y>
    </cdr:from>
    <cdr:to>
      <cdr:x>0.56343</cdr:x>
      <cdr:y>0.60916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19611" y="1987446"/>
          <a:ext cx="2176613" cy="26962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1100" dirty="0"/>
            <a:t>Прва варјанта</a:t>
          </a:r>
          <a:r>
            <a:rPr lang="mk-MK" sz="1100" baseline="0" dirty="0"/>
            <a:t>,15 </a:t>
          </a:r>
          <a:r>
            <a:rPr lang="mk-MK" dirty="0" smtClean="0"/>
            <a:t>друштва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0.67018</cdr:x>
      <cdr:y>0.51506</cdr:y>
    </cdr:from>
    <cdr:to>
      <cdr:x>0.98718</cdr:x>
      <cdr:y>0.61186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83282" y="1524000"/>
          <a:ext cx="1884118" cy="28642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1100" dirty="0"/>
            <a:t>Втора</a:t>
          </a:r>
          <a:r>
            <a:rPr lang="mk-MK" sz="1100" baseline="0" dirty="0"/>
            <a:t> варјанта,18 </a:t>
          </a:r>
          <a:r>
            <a:rPr lang="mk-MK" dirty="0" smtClean="0"/>
            <a:t>друштва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0.21632</cdr:y>
    </cdr:from>
    <cdr:to>
      <cdr:x>0.05705</cdr:x>
      <cdr:y>0.90135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0" y="640080"/>
          <a:ext cx="339090" cy="202692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vert270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 b="0"/>
            <a:t>Ave, feed -intake/colony/6</a:t>
          </a:r>
          <a:r>
            <a:rPr lang="en-US" sz="1100" b="0" baseline="0"/>
            <a:t> week</a:t>
          </a:r>
          <a:endParaRPr lang="en-US" sz="1100" b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0.01722</cdr:x>
      <cdr:y>0.02771</cdr:y>
    </cdr:from>
    <cdr:to>
      <cdr:x>0.99205</cdr:x>
      <cdr:y>0.12471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3825" y="114300"/>
          <a:ext cx="7010399" cy="40005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mk-MK" sz="1400" b="1" dirty="0"/>
            <a:t>Графикот</a:t>
          </a:r>
          <a:r>
            <a:rPr lang="mk-MK" sz="1400" b="1" baseline="0" dirty="0"/>
            <a:t> го покажува  бројот на протеини </a:t>
          </a:r>
          <a:r>
            <a:rPr lang="mk-MK" sz="1400" b="1" dirty="0" smtClean="0"/>
            <a:t>во</a:t>
          </a:r>
          <a:r>
            <a:rPr lang="mk-MK" sz="1400" b="1" baseline="0" dirty="0" smtClean="0"/>
            <a:t>  </a:t>
          </a:r>
          <a:r>
            <a:rPr lang="en-US" sz="1400" b="1" baseline="0" dirty="0" err="1"/>
            <a:t>haemolyph</a:t>
          </a:r>
          <a:r>
            <a:rPr lang="en-US" sz="1400" b="1" baseline="0" dirty="0"/>
            <a:t> </a:t>
          </a:r>
          <a:r>
            <a:rPr lang="mk-MK" sz="1400" b="1" baseline="0" dirty="0"/>
            <a:t> низ деновите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0.30929</cdr:x>
      <cdr:y>0.12933</cdr:y>
    </cdr:from>
    <cdr:to>
      <cdr:x>0.64216</cdr:x>
      <cdr:y>0.19861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24074" y="533401"/>
          <a:ext cx="22860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0.38741</cdr:x>
      <cdr:y>0.15262</cdr:y>
    </cdr:from>
    <cdr:to>
      <cdr:x>0.61428</cdr:x>
      <cdr:y>0.2219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57216" y="560557"/>
          <a:ext cx="1380394" cy="25445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Via Bradford Assay</a:t>
          </a:r>
        </a:p>
      </cdr:txBody>
    </cdr:sp>
  </cdr:relSizeAnchor>
  <cdr:relSizeAnchor xmlns:cdr="http://schemas.openxmlformats.org/drawingml/2006/chartDrawing">
    <cdr:from>
      <cdr:x>0.01854</cdr:x>
      <cdr:y>0.41109</cdr:y>
    </cdr:from>
    <cdr:to>
      <cdr:x>0.04371</cdr:x>
      <cdr:y>0.73441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3350" y="1695451"/>
          <a:ext cx="180975" cy="1333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0.01589</cdr:x>
      <cdr:y>0.48268</cdr:y>
    </cdr:from>
    <cdr:to>
      <cdr:x>0.05298</cdr:x>
      <cdr:y>0.64665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14299" y="1990726"/>
          <a:ext cx="266701" cy="67627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wrap="square" rtlCol="0" anchor="ctr"/>
        <a:lstStyle xmlns:a="http://schemas.openxmlformats.org/drawingml/2006/main"/>
        <a:p xmlns:a="http://schemas.openxmlformats.org/drawingml/2006/main">
          <a:pPr algn="l"/>
          <a:r>
            <a:rPr lang="en-US" sz="1600" b="1"/>
            <a:t>Grams</a:t>
          </a:r>
        </a:p>
      </cdr:txBody>
    </cdr:sp>
  </cdr:relSizeAnchor>
  <cdr:relSizeAnchor xmlns:cdr="http://schemas.openxmlformats.org/drawingml/2006/chartDrawing">
    <cdr:from>
      <cdr:x>0.40764</cdr:x>
      <cdr:y>0.25142</cdr:y>
    </cdr:from>
    <cdr:to>
      <cdr:x>0.55708</cdr:x>
      <cdr:y>0.3361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480311" y="923420"/>
          <a:ext cx="909308" cy="31102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 algn="ctr"/>
          <a:r>
            <a:rPr lang="en-US" sz="1600" b="1">
              <a:solidFill>
                <a:sysClr val="windowText" lastClr="000000"/>
              </a:solidFill>
              <a:latin typeface="Calibri"/>
            </a:rPr>
            <a:t>Polen</a:t>
          </a:r>
        </a:p>
      </cdr:txBody>
    </cdr:sp>
  </cdr:relSizeAnchor>
  <cdr:relSizeAnchor xmlns:cdr="http://schemas.openxmlformats.org/drawingml/2006/chartDrawing">
    <cdr:from>
      <cdr:x>0.56725</cdr:x>
      <cdr:y>0.29228</cdr:y>
    </cdr:from>
    <cdr:to>
      <cdr:x>0.72949</cdr:x>
      <cdr:y>0.36915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451462" y="1073507"/>
          <a:ext cx="987188" cy="28233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1"/>
            <a:t>Feedbee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0.00415</cdr:x>
      <cdr:y>0.00771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0.74353</cdr:x>
      <cdr:y>0.33139</cdr:y>
    </cdr:from>
    <cdr:to>
      <cdr:x>0.89865</cdr:x>
      <cdr:y>0.40669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524034" y="1217132"/>
          <a:ext cx="943839" cy="2765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/>
            <a:t>Bee-Pro</a:t>
          </a:r>
        </a:p>
      </cdr:txBody>
    </cdr:sp>
  </cdr:relSizeAnchor>
  <cdr:relSizeAnchor xmlns:cdr="http://schemas.openxmlformats.org/drawingml/2006/chartDrawing">
    <cdr:from>
      <cdr:x>0.64503</cdr:x>
      <cdr:y>0.4873</cdr:y>
    </cdr:from>
    <cdr:to>
      <cdr:x>0.7894</cdr:x>
      <cdr:y>0.54273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638675" y="2009776"/>
          <a:ext cx="103822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n=4 Cages</a:t>
          </a:r>
        </a:p>
      </cdr:txBody>
    </cdr:sp>
  </cdr:relSizeAnchor>
  <cdr:relSizeAnchor xmlns:cdr="http://schemas.openxmlformats.org/drawingml/2006/chartDrawing">
    <cdr:from>
      <cdr:x>0.40397</cdr:x>
      <cdr:y>0.95133</cdr:y>
    </cdr:from>
    <cdr:to>
      <cdr:x>0.59338</cdr:x>
      <cdr:y>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905125" y="4095751"/>
          <a:ext cx="13620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0.40388</cdr:x>
      <cdr:y>0.92324</cdr:y>
    </cdr:from>
    <cdr:to>
      <cdr:x>0.53907</cdr:x>
      <cdr:y>0.98894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457450" y="3390900"/>
          <a:ext cx="822559" cy="24131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Day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0.0284</cdr:x>
      <cdr:y>0.03825</cdr:y>
    </cdr:from>
    <cdr:to>
      <cdr:x>0.9727</cdr:x>
      <cdr:y>0.19204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590" y="124456"/>
          <a:ext cx="4939731" cy="50038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mk-MK" sz="1200" b="1"/>
            <a:t>Просечните </a:t>
          </a:r>
          <a:r>
            <a:rPr lang="mk-MK" sz="1200" b="1" baseline="0"/>
            <a:t> протеински и медни анализи на Африка</a:t>
          </a:r>
          <a:r>
            <a:rPr lang="en-US" sz="1200" b="1" baseline="0"/>
            <a:t>(</a:t>
          </a:r>
          <a:r>
            <a:rPr lang="mk-MK" sz="1200" b="1" baseline="0"/>
            <a:t>А) и Европа(Е)</a:t>
          </a:r>
          <a:endParaRPr lang="en-US" sz="1200" b="1"/>
        </a:p>
      </cdr:txBody>
    </cdr:sp>
  </cdr:relSizeAnchor>
  <cdr:relSizeAnchor xmlns:cdr="http://schemas.openxmlformats.org/drawingml/2006/chartDrawing">
    <cdr:from>
      <cdr:x>0.20241</cdr:x>
      <cdr:y>0.24637</cdr:y>
    </cdr:from>
    <cdr:to>
      <cdr:x>0.3175</cdr:x>
      <cdr:y>0.30647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58815" y="801625"/>
          <a:ext cx="602051" cy="19555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1100"/>
            <a:t>Полен</a:t>
          </a:r>
          <a:endParaRPr lang="en-US" sz="1100"/>
        </a:p>
      </cdr:txBody>
    </cdr:sp>
  </cdr:relSizeAnchor>
  <cdr:relSizeAnchor xmlns:cdr="http://schemas.openxmlformats.org/drawingml/2006/chartDrawing">
    <cdr:from>
      <cdr:x>0.02795</cdr:x>
      <cdr:y>0.42626</cdr:y>
    </cdr:from>
    <cdr:to>
      <cdr:x>0.08776</cdr:x>
      <cdr:y>0.64444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5375" y="1591570"/>
          <a:ext cx="332471" cy="8146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wrap="square" rtlCol="0" anchor="t"/>
        <a:lstStyle xmlns:a="http://schemas.openxmlformats.org/drawingml/2006/main"/>
        <a:p xmlns:a="http://schemas.openxmlformats.org/drawingml/2006/main">
          <a:pPr algn="ctr"/>
          <a:r>
            <a:rPr lang="en-US" sz="1600"/>
            <a:t>GRAMS</a:t>
          </a:r>
        </a:p>
      </cdr:txBody>
    </cdr:sp>
  </cdr:relSizeAnchor>
  <cdr:relSizeAnchor xmlns:cdr="http://schemas.openxmlformats.org/drawingml/2006/chartDrawing">
    <cdr:from>
      <cdr:x>0.40505</cdr:x>
      <cdr:y>0.23312</cdr:y>
    </cdr:from>
    <cdr:to>
      <cdr:x>0.55717</cdr:x>
      <cdr:y>0.30211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18869" y="758522"/>
          <a:ext cx="795781" cy="22445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Feedbee</a:t>
          </a:r>
        </a:p>
      </cdr:txBody>
    </cdr:sp>
  </cdr:relSizeAnchor>
  <cdr:relSizeAnchor xmlns:cdr="http://schemas.openxmlformats.org/drawingml/2006/chartDrawing">
    <cdr:from>
      <cdr:x>0.58247</cdr:x>
      <cdr:y>0.62976</cdr:y>
    </cdr:from>
    <cdr:to>
      <cdr:x>0.73343</cdr:x>
      <cdr:y>0.69567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46993" y="2049062"/>
          <a:ext cx="789677" cy="21445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Bee-Pro</a:t>
          </a:r>
        </a:p>
      </cdr:txBody>
    </cdr:sp>
  </cdr:relSizeAnchor>
  <cdr:relSizeAnchor xmlns:cdr="http://schemas.openxmlformats.org/drawingml/2006/chartDrawing">
    <cdr:from>
      <cdr:x>0.74956</cdr:x>
      <cdr:y>0.55309</cdr:y>
    </cdr:from>
    <cdr:to>
      <cdr:x>0.89949</cdr:x>
      <cdr:y>0.63232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21028" y="1799610"/>
          <a:ext cx="784322" cy="25779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No-feed</a:t>
          </a:r>
        </a:p>
      </cdr:txBody>
    </cdr:sp>
  </cdr:relSizeAnchor>
  <cdr:relSizeAnchor xmlns:cdr="http://schemas.openxmlformats.org/drawingml/2006/chartDrawing">
    <cdr:from>
      <cdr:x>0.32828</cdr:x>
      <cdr:y>0.20668</cdr:y>
    </cdr:from>
    <cdr:to>
      <cdr:x>0.36722</cdr:x>
      <cdr:y>0.26805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717292" y="672470"/>
          <a:ext cx="203700" cy="199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a</a:t>
          </a:r>
        </a:p>
      </cdr:txBody>
    </cdr:sp>
  </cdr:relSizeAnchor>
  <cdr:relSizeAnchor xmlns:cdr="http://schemas.openxmlformats.org/drawingml/2006/chartDrawing">
    <cdr:from>
      <cdr:x>0.50566</cdr:x>
      <cdr:y>0.28326</cdr:y>
    </cdr:from>
    <cdr:to>
      <cdr:x>0.54115</cdr:x>
      <cdr:y>0.36768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645154" y="921644"/>
          <a:ext cx="185675" cy="274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a</a:t>
          </a:r>
        </a:p>
      </cdr:txBody>
    </cdr:sp>
  </cdr:relSizeAnchor>
  <cdr:relSizeAnchor xmlns:cdr="http://schemas.openxmlformats.org/drawingml/2006/chartDrawing">
    <cdr:from>
      <cdr:x>0.67468</cdr:x>
      <cdr:y>0.69979</cdr:y>
    </cdr:from>
    <cdr:to>
      <cdr:x>0.69805</cdr:x>
      <cdr:y>0.75888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529356" y="2276949"/>
          <a:ext cx="122251" cy="192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b</a:t>
          </a:r>
        </a:p>
      </cdr:txBody>
    </cdr:sp>
  </cdr:relSizeAnchor>
  <cdr:relSizeAnchor xmlns:cdr="http://schemas.openxmlformats.org/drawingml/2006/chartDrawing">
    <cdr:from>
      <cdr:x>0.84044</cdr:x>
      <cdr:y>0.69965</cdr:y>
    </cdr:from>
    <cdr:to>
      <cdr:x>0.87627</cdr:x>
      <cdr:y>0.75647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396468" y="2276480"/>
          <a:ext cx="187431" cy="184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b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5461-C633-48DD-B38A-7A828E3505D9}" type="datetimeFigureOut">
              <a:rPr lang="mk-MK" smtClean="0"/>
              <a:t>25.03.2019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70C3F-368B-4D9F-B84E-A5E788A69BF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5332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B76B92-B854-41FC-A973-BEC0DF13285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DFAD19-D975-4DA1-9F89-E4D8FC9FE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cekos@hio.edu.m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&amp;Rcy;&amp;iecy;&amp;zcy;&amp;ucy;&amp;lcy;&amp;tcy;&amp;acy;&amp;tcy; &amp;scy;&amp;ocy; &amp;scy;&amp;lcy;&amp;icy;&amp;kcy;&amp;acy; &amp;zcy;&amp;acy; ishrana pce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502920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0070C0"/>
                </a:solidFill>
              </a:rPr>
              <a:t>Таќо Гроздани</a:t>
            </a:r>
            <a:endParaRPr lang="mk-MK" sz="2400" b="1" dirty="0" smtClean="0">
              <a:solidFill>
                <a:srgbClr val="0070C0"/>
              </a:solidFill>
            </a:endParaRPr>
          </a:p>
          <a:p>
            <a:endParaRPr lang="mk-MK" dirty="0" smtClean="0">
              <a:hlinkClick r:id="rId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20574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3200" b="1" dirty="0" smtClean="0">
                <a:solidFill>
                  <a:srgbClr val="FF0000"/>
                </a:solidFill>
              </a:rPr>
              <a:t>Значењето на квалитетно прихранување на пчелните семејства за брз пролетен развој</a:t>
            </a:r>
            <a:endParaRPr lang="mk-MK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1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Kako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mo`e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da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go p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otiknuva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m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e  razvojot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na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dru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tvata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!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MAC C Times" pitchFamily="18" charset="0"/>
              </a:rPr>
              <a:t>Vo  p~elarskata praksa  poznati se tri glavni na~ini za potiknuvawe na pobrziot razvoj na p~elnite zaednici:</a:t>
            </a:r>
            <a:endParaRPr lang="en-US" dirty="0" smtClean="0"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Za p~elite najprifatliv na~in e 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</a:rPr>
              <a:t>so otstranuvawe na voso~nite kapa~ina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od krajnite ramki </a:t>
            </a:r>
            <a:r>
              <a:rPr lang="ro-RO" b="1" u="sng" dirty="0" smtClean="0">
                <a:solidFill>
                  <a:srgbClr val="FF0000"/>
                </a:solidFill>
                <a:latin typeface="MAC C Times" pitchFamily="18" charset="0"/>
              </a:rPr>
              <a:t>so med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vo plodi{teto, me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|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utoa postoi opasnost pri lo{i vremenski uslovi da se preladi legloto , a so toa i da se voznemirat p~elite.</a:t>
            </a:r>
            <a:endParaRPr lang="en-US" dirty="0" smtClean="0">
              <a:solidFill>
                <a:srgbClr val="00B05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Vtoriot na~in e </a:t>
            </a:r>
            <a:r>
              <a:rPr lang="ro-RO" u="sng" dirty="0" smtClean="0">
                <a:solidFill>
                  <a:srgbClr val="0070C0"/>
                </a:solidFill>
                <a:latin typeface="MAC C Times" pitchFamily="18" charset="0"/>
              </a:rPr>
              <a:t>dodavaweto na </a:t>
            </a:r>
            <a:r>
              <a:rPr lang="ro-RO" b="1" u="sng" dirty="0" smtClean="0">
                <a:solidFill>
                  <a:srgbClr val="FF0000"/>
                </a:solidFill>
                <a:latin typeface="MAC C Times" pitchFamily="18" charset="0"/>
              </a:rPr>
              <a:t>poga~i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, koj za p~elarite e najprifatlif, a p~elite pri toa najmalku se voznemiruvaat. Me|utoa pri vakviot na~in na stimulirawe na dru{tvata </a:t>
            </a:r>
            <a:r>
              <a:rPr lang="ro-RO" b="1" dirty="0" smtClean="0">
                <a:solidFill>
                  <a:srgbClr val="0070C0"/>
                </a:solidFill>
                <a:latin typeface="MAC C Times" pitchFamily="18" charset="0"/>
              </a:rPr>
              <a:t>postojat opasnosti  koi pokasno }e gi opi{eme.</a:t>
            </a:r>
            <a:endParaRPr lang="en-US" b="1" dirty="0" smtClean="0">
              <a:solidFill>
                <a:srgbClr val="0070C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Tretiot na~in koi p~elarite isto taka go koristat e prihranata so {e}eren odnosno </a:t>
            </a:r>
            <a:r>
              <a:rPr lang="ro-RO" b="1" u="sng" dirty="0" smtClean="0">
                <a:solidFill>
                  <a:srgbClr val="FF0000"/>
                </a:solidFill>
                <a:latin typeface="MAC C Times" pitchFamily="18" charset="0"/>
              </a:rPr>
              <a:t>{e}erno-proteinski sirup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, no glavniot nedostatok na vakviot pristap e ~estoto zaladuvawe vo ovoj period pri {to p~elnite dru{tva vo celost ne se vo sostojba da go iskoristat, a so toa se gubi kontinuitetot vo razvojot.</a:t>
            </a:r>
            <a:endParaRPr lang="en-US" dirty="0" smtClean="0">
              <a:solidFill>
                <a:srgbClr val="7030A0"/>
              </a:solidFill>
              <a:latin typeface="MAC C 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Potiknuvawe na razvojot so poga~i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/>
            <a:r>
              <a:rPr lang="ro-RO" dirty="0" smtClean="0">
                <a:latin typeface="MAC C Times" pitchFamily="18" charset="0"/>
              </a:rPr>
              <a:t>Bez razlika na sostavot na {e}erno-mednite poga~i, zaedni~ka osobina e toa {to </a:t>
            </a:r>
            <a:r>
              <a:rPr lang="ro-RO" u="sng" dirty="0" smtClean="0">
                <a:latin typeface="MAC C Times" pitchFamily="18" charset="0"/>
              </a:rPr>
              <a:t>tie kako hrana </a:t>
            </a:r>
            <a:r>
              <a:rPr lang="ro-RO" u="sng" dirty="0" smtClean="0">
                <a:solidFill>
                  <a:srgbClr val="0070C0"/>
                </a:solidFill>
                <a:latin typeface="MAC C Times" pitchFamily="18" charset="0"/>
              </a:rPr>
              <a:t>gi iscrpuvaat p~elite</a:t>
            </a:r>
            <a:r>
              <a:rPr lang="ro-RO" dirty="0" smtClean="0">
                <a:latin typeface="MAC C Times" pitchFamily="18" charset="0"/>
              </a:rPr>
              <a:t>. [e}erot koj go prerabotuvaat p~elite so pomo{ na digestivnite i mle~ni `lezdi mnogu </a:t>
            </a:r>
            <a:r>
              <a:rPr lang="ro-RO" b="1" u="sng" dirty="0" smtClean="0">
                <a:solidFill>
                  <a:srgbClr val="0070C0"/>
                </a:solidFill>
                <a:latin typeface="MAC C Times" pitchFamily="18" charset="0"/>
              </a:rPr>
              <a:t>gi tro{i, pri {to intenzivno go gubat masno-proteinskoto tkivo</a:t>
            </a:r>
            <a:r>
              <a:rPr lang="ro-RO" dirty="0" smtClean="0">
                <a:latin typeface="MAC C Times" pitchFamily="18" charset="0"/>
              </a:rPr>
              <a:t>, a so toa im se skratuva `ivotniot vek. Dodavaweto na poga~ite od druga strana </a:t>
            </a:r>
            <a:r>
              <a:rPr lang="ro-RO" b="1" u="sng" dirty="0" smtClean="0">
                <a:solidFill>
                  <a:srgbClr val="0070C0"/>
                </a:solidFill>
                <a:latin typeface="MAC C Times" pitchFamily="18" charset="0"/>
              </a:rPr>
              <a:t>ja zgolemuva `edta</a:t>
            </a:r>
            <a:r>
              <a:rPr lang="ro-RO" dirty="0" smtClean="0">
                <a:latin typeface="MAC C Times" pitchFamily="18" charset="0"/>
              </a:rPr>
              <a:t>, a so toa i potrebarta na p~elarot da obezbedi higiensko poilo za p~elite izletni~ki. Za da se olesni prerabotkata na {e}erot od poga~ite toj isto taka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treba da bide somelen </a:t>
            </a:r>
            <a:r>
              <a:rPr lang="ro-RO" dirty="0" smtClean="0">
                <a:latin typeface="MAC C Times" pitchFamily="18" charset="0"/>
              </a:rPr>
              <a:t>vo positni ~estici. Ponataka so dodavaweto na poga~ite poradi ishranata doa|a do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pomestuvawe na kubeto</a:t>
            </a:r>
            <a:r>
              <a:rPr lang="ro-RO" dirty="0" smtClean="0">
                <a:latin typeface="MAC C Times" pitchFamily="18" charset="0"/>
              </a:rPr>
              <a:t>. Dodavaweto na poga~ite treba da se prodol`i se dodeka denovite se ladni bidej}i vo sprotivno p~elite ne }e mo`at da gi dostignat zalihite koi se nao}aat pod samoto kube.</a:t>
            </a:r>
            <a:endParaRPr lang="en-US" dirty="0" smtClean="0"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343400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Obi~ni {e}erni poga~i 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[e}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erno-medni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poga~i</a:t>
            </a:r>
            <a:endParaRPr lang="en-US" b="1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/>
            <a:r>
              <a:rPr lang="en-US" dirty="0" smtClean="0">
                <a:latin typeface="MAC C Times" pitchFamily="18" charset="0"/>
              </a:rPr>
              <a:t>V</a:t>
            </a:r>
            <a:r>
              <a:rPr lang="ro-RO" dirty="0" smtClean="0">
                <a:latin typeface="MAC C Times" pitchFamily="18" charset="0"/>
              </a:rPr>
              <a:t>akvite poga~i p~elite polesno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gi prerabotuvaat i pomalku gi iscrpuvaat. </a:t>
            </a:r>
            <a:r>
              <a:rPr lang="ro-RO" dirty="0" smtClean="0">
                <a:latin typeface="MAC C Times" pitchFamily="18" charset="0"/>
              </a:rPr>
              <a:t>No vo slu~aj na postoewe na </a:t>
            </a:r>
            <a:r>
              <a:rPr lang="ro-RO" b="1" u="sng" dirty="0" smtClean="0">
                <a:solidFill>
                  <a:srgbClr val="0070C0"/>
                </a:solidFill>
                <a:latin typeface="MAC C Times" pitchFamily="18" charset="0"/>
              </a:rPr>
              <a:t>patogeni spori </a:t>
            </a:r>
            <a:r>
              <a:rPr lang="ro-RO" dirty="0" smtClean="0">
                <a:latin typeface="MAC C Times" pitchFamily="18" charset="0"/>
              </a:rPr>
              <a:t>vo samoto leglo toga{ toa e odli~en na~in za nivna brza distribucija po p~elarnikot. </a:t>
            </a:r>
            <a:endParaRPr lang="en-US" dirty="0" smtClean="0">
              <a:latin typeface="MAC C 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[e}erno-medni-proteinski poga~i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8153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MAC C Times" pitchFamily="18" charset="0"/>
              </a:rPr>
              <a:t>Pri prateweto na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30 p~elni zaednici </a:t>
            </a:r>
            <a:r>
              <a:rPr lang="ro-RO" dirty="0" smtClean="0">
                <a:latin typeface="MAC C Times" pitchFamily="18" charset="0"/>
              </a:rPr>
              <a:t>vo tekot na tri godini na koi im se davani {e}erno-medni poga~i so dodatok na polen od leska (le{nik) konstatirana e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zgolemena produktivnost na legloto za 77 %, </a:t>
            </a:r>
            <a:r>
              <a:rPr lang="ro-RO" dirty="0" smtClean="0">
                <a:latin typeface="MAC C Times" pitchFamily="18" charset="0"/>
              </a:rPr>
              <a:t>iako polenot od leska ne kotira visoko na skalata za hranlivost. Dokolku na poga~ite so polen od leska im se dodade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pivski kvasec </a:t>
            </a:r>
            <a:r>
              <a:rPr lang="ro-RO" dirty="0" smtClean="0">
                <a:latin typeface="MAC C Times" pitchFamily="18" charset="0"/>
              </a:rPr>
              <a:t>i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mleko</a:t>
            </a:r>
            <a:r>
              <a:rPr lang="ro-RO" dirty="0" smtClean="0">
                <a:latin typeface="MAC C Times" pitchFamily="18" charset="0"/>
              </a:rPr>
              <a:t> produktivnosta se zgolemuvala i do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100 %</a:t>
            </a:r>
            <a:r>
              <a:rPr lang="ro-RO" dirty="0" smtClean="0">
                <a:latin typeface="MAC C Times" pitchFamily="18" charset="0"/>
              </a:rPr>
              <a:t>. Pri toa p~elite hraneti so medno-proteinska smesa vo svoeto telo sodr`ele okolu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52 % proteini</a:t>
            </a:r>
            <a:r>
              <a:rPr lang="ro-RO" dirty="0" smtClean="0">
                <a:latin typeface="MAC C Times" pitchFamily="18" charset="0"/>
              </a:rPr>
              <a:t>, dodeka tie koj se hranele so {e}eren sirup imale samo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35 % proteini </a:t>
            </a:r>
            <a:r>
              <a:rPr lang="ro-RO" dirty="0" smtClean="0">
                <a:latin typeface="MAC C Times" pitchFamily="18" charset="0"/>
              </a:rPr>
              <a:t>vo svoeto telo.</a:t>
            </a:r>
            <a:endParaRPr lang="en-US" dirty="0" smtClean="0">
              <a:latin typeface="MAC C Times" pitchFamily="18" charset="0"/>
            </a:endParaRPr>
          </a:p>
          <a:p>
            <a:pPr algn="just"/>
            <a:r>
              <a:rPr lang="ro-RO" dirty="0" smtClean="0">
                <a:latin typeface="MAC C Times" pitchFamily="18" charset="0"/>
              </a:rPr>
              <a:t>Ovie rezultati poka`uvaat kolku protenskata hrana e va`na za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kvaliteten proleten razvoj </a:t>
            </a:r>
            <a:r>
              <a:rPr lang="ro-RO" dirty="0" smtClean="0">
                <a:latin typeface="MAC C Times" pitchFamily="18" charset="0"/>
              </a:rPr>
              <a:t>na p~elnite dru{tva i spored toa ne treba ve}e za toa da postoi dilema.</a:t>
            </a:r>
            <a:endParaRPr lang="en-US" dirty="0" smtClean="0">
              <a:latin typeface="MAC C Times" pitchFamily="18" charset="0"/>
            </a:endParaRPr>
          </a:p>
          <a:p>
            <a:pPr algn="just"/>
            <a:r>
              <a:rPr lang="ro-RO" dirty="0" smtClean="0">
                <a:latin typeface="MAC C Times" pitchFamily="18" charset="0"/>
              </a:rPr>
              <a:t>Hranata bogata so proteini e mnogu va`na i za p~elnite zaednici koi se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zaboleni od nozemoza-prolivi</a:t>
            </a:r>
            <a:r>
              <a:rPr lang="ro-RO" dirty="0" smtClean="0">
                <a:latin typeface="MAC C Times" pitchFamily="18" charset="0"/>
              </a:rPr>
              <a:t>.</a:t>
            </a:r>
            <a:endParaRPr lang="en-US" dirty="0" smtClean="0">
              <a:latin typeface="MAC C 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800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MAC C Times" pitchFamily="18" charset="0"/>
              </a:rPr>
              <a:t>Kako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zamena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proteinska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hrana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p~elarite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koristat</a:t>
            </a:r>
            <a:r>
              <a:rPr lang="en-US" dirty="0" smtClean="0">
                <a:latin typeface="MAC C Times" pitchFamily="18" charset="0"/>
              </a:rPr>
              <a:t>: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MAC C Times" pitchFamily="18" charset="0"/>
              </a:rPr>
              <a:t>Pivski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MAC C Times" pitchFamily="18" charset="0"/>
              </a:rPr>
              <a:t>kvasec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MAC C Times" pitchFamily="18" charset="0"/>
              </a:rPr>
              <a:t>Aktiven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MAC C Times" pitchFamily="18" charset="0"/>
              </a:rPr>
              <a:t>kvasec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MAC C Times" pitchFamily="18" charset="0"/>
              </a:rPr>
              <a:t>Priroden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MAC C Times" pitchFamily="18" charset="0"/>
              </a:rPr>
              <a:t>bioregulator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 (</a:t>
            </a:r>
            <a:r>
              <a:rPr lang="en-US" dirty="0" err="1" smtClean="0">
                <a:solidFill>
                  <a:srgbClr val="0070C0"/>
                </a:solidFill>
                <a:latin typeface="MAC C Times" pitchFamily="18" charset="0"/>
              </a:rPr>
              <a:t>sto~en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MAC C Times" pitchFamily="18" charset="0"/>
              </a:rPr>
              <a:t>kvasec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) </a:t>
            </a:r>
            <a:endParaRPr lang="en-US" dirty="0">
              <a:solidFill>
                <a:srgbClr val="0070C0"/>
              </a:solidFill>
              <a:latin typeface="MAC C 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Priroden bioregulator (Sto~en kvasec)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MAC C Times" pitchFamily="18" charset="0"/>
              </a:rPr>
              <a:t>Pome|u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izoliranite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soevi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kvasci</a:t>
            </a:r>
            <a:r>
              <a:rPr lang="en-US" dirty="0" smtClean="0">
                <a:latin typeface="MAC C Times" pitchFamily="18" charset="0"/>
              </a:rPr>
              <a:t> e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vidot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Saccharomyces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cerevisiae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koj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odlikuva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izrazenata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aktivnost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na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{e}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ernata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fermentacija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(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fermentatori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)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so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visoko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nivo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na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hranlivi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materii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.</a:t>
            </a:r>
          </a:p>
          <a:p>
            <a:pPr algn="just"/>
            <a:r>
              <a:rPr lang="en-US" dirty="0" smtClean="0">
                <a:latin typeface="MAC C Times" pitchFamily="18" charset="0"/>
              </a:rPr>
              <a:t>@</a:t>
            </a:r>
            <a:r>
              <a:rPr lang="en-US" dirty="0" err="1" smtClean="0">
                <a:latin typeface="MAC C Times" pitchFamily="18" charset="0"/>
              </a:rPr>
              <a:t>ivite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kletki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kvasecot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nusproizvod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na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etanskata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fermentacija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smtClean="0">
                <a:latin typeface="MAC C Times" pitchFamily="18" charset="0"/>
              </a:rPr>
              <a:t>(</a:t>
            </a:r>
            <a:r>
              <a:rPr lang="en-US" dirty="0" err="1" smtClean="0">
                <a:latin typeface="MAC C Times" pitchFamily="18" charset="0"/>
              </a:rPr>
              <a:t>alkoholna</a:t>
            </a:r>
            <a:r>
              <a:rPr lang="en-US" dirty="0" smtClean="0">
                <a:latin typeface="MAC C Times" pitchFamily="18" charset="0"/>
              </a:rPr>
              <a:t>)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pivarskata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industrija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sozdavaat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aerobni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uslovi</a:t>
            </a:r>
            <a:r>
              <a:rPr lang="en-US" dirty="0" smtClean="0">
                <a:latin typeface="MAC C Times" pitchFamily="18" charset="0"/>
              </a:rPr>
              <a:t>. </a:t>
            </a:r>
            <a:r>
              <a:rPr lang="en-US" dirty="0" err="1" smtClean="0">
                <a:latin typeface="MAC C Times" pitchFamily="18" charset="0"/>
              </a:rPr>
              <a:t>Imaj</a:t>
            </a:r>
            <a:r>
              <a:rPr lang="en-US" dirty="0" smtClean="0">
                <a:latin typeface="MAC C Times" pitchFamily="18" charset="0"/>
              </a:rPr>
              <a:t>}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predvid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kletkite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kvasecot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sodr`at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mnogu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aminokiselini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koi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so~inuvaat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40 %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od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vkupniot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proteinski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sostav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,</a:t>
            </a:r>
            <a:r>
              <a:rPr lang="en-US" dirty="0" smtClean="0">
                <a:latin typeface="MAC C Times" pitchFamily="18" charset="0"/>
              </a:rPr>
              <a:t> toga{ </a:t>
            </a:r>
            <a:r>
              <a:rPr lang="en-US" dirty="0" err="1" smtClean="0">
                <a:latin typeface="MAC C Times" pitchFamily="18" charset="0"/>
              </a:rPr>
              <a:t>mo`e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da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ka`e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deka</a:t>
            </a:r>
            <a:r>
              <a:rPr lang="en-US" dirty="0" smtClean="0">
                <a:latin typeface="MAC C Times" pitchFamily="18" charset="0"/>
              </a:rPr>
              <a:t> tie </a:t>
            </a:r>
            <a:r>
              <a:rPr lang="en-US" dirty="0" err="1" smtClean="0">
                <a:latin typeface="MAC C Times" pitchFamily="18" charset="0"/>
              </a:rPr>
              <a:t>imat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visoka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hranliva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vrednost</a:t>
            </a:r>
            <a:r>
              <a:rPr lang="en-US" dirty="0" smtClean="0">
                <a:latin typeface="MAC C Times" pitchFamily="18" charset="0"/>
              </a:rPr>
              <a:t>. </a:t>
            </a:r>
            <a:r>
              <a:rPr lang="en-US" dirty="0" err="1" smtClean="0">
                <a:latin typeface="MAC C Times" pitchFamily="18" charset="0"/>
              </a:rPr>
              <a:t>Kvasnite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kletki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isto</a:t>
            </a:r>
            <a:r>
              <a:rPr lang="en-US" dirty="0" smtClean="0">
                <a:latin typeface="MAC C Times" pitchFamily="18" charset="0"/>
              </a:rPr>
              <a:t> taka </a:t>
            </a:r>
            <a:r>
              <a:rPr lang="en-US" dirty="0" err="1" smtClean="0">
                <a:latin typeface="MAC C Times" pitchFamily="18" charset="0"/>
              </a:rPr>
              <a:t>mo`e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gi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tretirame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kako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dobri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bioregulatori</a:t>
            </a:r>
            <a:r>
              <a:rPr lang="en-US" dirty="0" smtClean="0">
                <a:latin typeface="MAC C Times" pitchFamily="18" charset="0"/>
              </a:rPr>
              <a:t>.</a:t>
            </a:r>
            <a:endParaRPr lang="en-US" dirty="0">
              <a:latin typeface="MAC C 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563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MAC C Times" pitchFamily="18" charset="0"/>
              </a:rPr>
              <a:t>Kvasecot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ima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isto</a:t>
            </a:r>
            <a:r>
              <a:rPr lang="en-US" dirty="0" smtClean="0">
                <a:latin typeface="MAC C Times" pitchFamily="18" charset="0"/>
              </a:rPr>
              <a:t> taka </a:t>
            </a:r>
            <a:r>
              <a:rPr lang="en-US" dirty="0" err="1" smtClean="0">
                <a:latin typeface="MAC C Times" pitchFamily="18" charset="0"/>
              </a:rPr>
              <a:t>svojstvo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iskoristuvaweto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na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odredeni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mikroelementi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kako</a:t>
            </a:r>
            <a:r>
              <a:rPr lang="en-US" dirty="0" smtClean="0">
                <a:latin typeface="MAC C Times" pitchFamily="18" charset="0"/>
              </a:rPr>
              <a:t> {to se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magnezium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cink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bakar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mangan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selen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kobalt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kalium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pravej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}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gi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biolo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ki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dostapni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.</a:t>
            </a:r>
            <a:r>
              <a:rPr lang="en-US" b="1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Ovie</a:t>
            </a:r>
            <a:r>
              <a:rPr lang="en-US" dirty="0" smtClean="0">
                <a:latin typeface="MAC C Times" pitchFamily="18" charset="0"/>
              </a:rPr>
              <a:t> element se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najzna~ajni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razvojot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zgolemuvaweto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otpornosta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`</a:t>
            </a:r>
            <a:r>
              <a:rPr lang="en-US" dirty="0" err="1" smtClean="0">
                <a:latin typeface="MAC C Times" pitchFamily="18" charset="0"/>
              </a:rPr>
              <a:t>ivotnite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sprema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bolestite</a:t>
            </a:r>
            <a:r>
              <a:rPr lang="en-US" dirty="0" smtClean="0">
                <a:latin typeface="MAC C Times" pitchFamily="18" charset="0"/>
              </a:rPr>
              <a:t>. </a:t>
            </a:r>
            <a:r>
              <a:rPr lang="en-US" dirty="0" err="1" smtClean="0">
                <a:latin typeface="MAC C Times" pitchFamily="18" charset="0"/>
              </a:rPr>
              <a:t>Kvasecot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isto</a:t>
            </a:r>
            <a:r>
              <a:rPr lang="en-US" dirty="0" smtClean="0">
                <a:latin typeface="MAC C Times" pitchFamily="18" charset="0"/>
              </a:rPr>
              <a:t> taka </a:t>
            </a:r>
            <a:r>
              <a:rPr lang="en-US" dirty="0" err="1" smtClean="0">
                <a:latin typeface="MAC C Times" pitchFamily="18" charset="0"/>
              </a:rPr>
              <a:t>sodr`i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komleks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vitamini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B</a:t>
            </a:r>
            <a:r>
              <a:rPr lang="en-US" dirty="0" smtClean="0">
                <a:latin typeface="MAC C Times" pitchFamily="18" charset="0"/>
              </a:rPr>
              <a:t>, </a:t>
            </a:r>
            <a:r>
              <a:rPr lang="en-US" dirty="0" err="1" smtClean="0">
                <a:latin typeface="MAC C Times" pitchFamily="18" charset="0"/>
              </a:rPr>
              <a:t>mnogu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razli~ni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aminokiselini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,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nekoi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nepoznati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faktori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vlijat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razvojot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na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nekoi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anaerobni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bakterii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 (</a:t>
            </a:r>
            <a:r>
              <a:rPr lang="en-US" b="1" u="sng" dirty="0" err="1" smtClean="0">
                <a:solidFill>
                  <a:srgbClr val="7030A0"/>
                </a:solidFill>
                <a:latin typeface="MAC C Times" pitchFamily="18" charset="0"/>
              </a:rPr>
              <a:t>patogeni</a:t>
            </a:r>
            <a:r>
              <a:rPr lang="en-US" b="1" u="sng" dirty="0" smtClean="0">
                <a:solidFill>
                  <a:srgbClr val="7030A0"/>
                </a:solidFill>
                <a:latin typeface="MAC C Times" pitchFamily="18" charset="0"/>
              </a:rPr>
              <a:t>).  </a:t>
            </a:r>
          </a:p>
        </p:txBody>
      </p:sp>
      <p:pic>
        <p:nvPicPr>
          <p:cNvPr id="24578" name="Picture 2" descr="http://www.poljomasine.net/eurofarmer/clanci/1-2-2005/Zive_Celije_Kvasca_01_files/ZivieKletki-Kvas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96240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MAC C Times" pitchFamily="18" charset="0"/>
              </a:rPr>
              <a:t>Belkovinite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od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pivskiot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kvasec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gi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sodr`at</a:t>
            </a:r>
            <a:r>
              <a:rPr lang="en-US" dirty="0" smtClean="0">
                <a:latin typeface="MAC C Times" pitchFamily="18" charset="0"/>
              </a:rPr>
              <a:t> site </a:t>
            </a:r>
            <a:r>
              <a:rPr lang="en-US" dirty="0" err="1" smtClean="0">
                <a:latin typeface="MAC C Times" pitchFamily="18" charset="0"/>
              </a:rPr>
              <a:t>esencijalni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aminokiselini</a:t>
            </a:r>
            <a:r>
              <a:rPr lang="en-US" dirty="0" smtClean="0">
                <a:latin typeface="MAC C Times" pitchFamily="18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izoleucin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leucin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lizin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metionin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fenilalanin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treonin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triptofan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valin</a:t>
            </a:r>
            <a:r>
              <a:rPr lang="en-US" dirty="0" smtClean="0">
                <a:latin typeface="MAC C Times" pitchFamily="18" charset="0"/>
              </a:rPr>
              <a:t>) </a:t>
            </a:r>
            <a:r>
              <a:rPr lang="en-US" dirty="0" err="1" smtClean="0">
                <a:latin typeface="MAC C Times" pitchFamily="18" charset="0"/>
              </a:rPr>
              <a:t>koi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neophodni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MAC C Times" pitchFamily="18" charset="0"/>
              </a:rPr>
              <a:t>rast</a:t>
            </a:r>
            <a:r>
              <a:rPr lang="en-US" b="1" u="sng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MAC C Times" pitchFamily="18" charset="0"/>
              </a:rPr>
              <a:t>i</a:t>
            </a:r>
            <a:r>
              <a:rPr lang="en-US" b="1" u="sng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MAC C Times" pitchFamily="18" charset="0"/>
              </a:rPr>
              <a:t>razvoj</a:t>
            </a:r>
            <a:r>
              <a:rPr lang="en-US" b="1" u="sng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organizmite</a:t>
            </a:r>
            <a:r>
              <a:rPr lang="en-US" dirty="0" smtClean="0">
                <a:latin typeface="MAC C Times" pitchFamily="18" charset="0"/>
              </a:rPr>
              <a:t>, </a:t>
            </a:r>
            <a:r>
              <a:rPr lang="en-US" b="1" u="sng" dirty="0" err="1" smtClean="0">
                <a:solidFill>
                  <a:srgbClr val="0070C0"/>
                </a:solidFill>
                <a:latin typeface="MAC C Times" pitchFamily="18" charset="0"/>
              </a:rPr>
              <a:t>za</a:t>
            </a:r>
            <a:r>
              <a:rPr lang="en-US" b="1" u="sng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MAC C Times" pitchFamily="18" charset="0"/>
              </a:rPr>
              <a:t>regeneracija</a:t>
            </a:r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tkiva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organi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kako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normalno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funkcionirawe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celokupniot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organizam</a:t>
            </a:r>
            <a:r>
              <a:rPr lang="en-US" dirty="0" smtClean="0">
                <a:latin typeface="MAC C Times" pitchFamily="18" charset="0"/>
              </a:rPr>
              <a:t>. </a:t>
            </a:r>
            <a:r>
              <a:rPr lang="en-US" dirty="0" err="1" smtClean="0">
                <a:latin typeface="MAC C Times" pitchFamily="18" charset="0"/>
              </a:rPr>
              <a:t>Pivskiot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kvasec</a:t>
            </a:r>
            <a:r>
              <a:rPr lang="en-US" dirty="0" smtClean="0">
                <a:latin typeface="MAC C Times" pitchFamily="18" charset="0"/>
              </a:rPr>
              <a:t> e </a:t>
            </a:r>
            <a:r>
              <a:rPr lang="en-US" dirty="0" err="1" smtClean="0">
                <a:latin typeface="MAC C Times" pitchFamily="18" charset="0"/>
              </a:rPr>
              <a:t>naro~ito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bogat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latin typeface="MAC C Times" pitchFamily="18" charset="0"/>
              </a:rPr>
              <a:t>so </a:t>
            </a:r>
            <a:r>
              <a:rPr lang="en-US" b="1" u="sng" dirty="0" err="1" smtClean="0">
                <a:solidFill>
                  <a:srgbClr val="C00000"/>
                </a:solidFill>
                <a:latin typeface="MAC C Times" pitchFamily="18" charset="0"/>
              </a:rPr>
              <a:t>lizin</a:t>
            </a:r>
            <a:r>
              <a:rPr lang="en-US" b="1" u="sng" dirty="0" smtClean="0">
                <a:solidFill>
                  <a:srgbClr val="C0000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MAC C Times" pitchFamily="18" charset="0"/>
              </a:rPr>
              <a:t>i</a:t>
            </a:r>
            <a:r>
              <a:rPr lang="en-US" b="1" u="sng" dirty="0" smtClean="0">
                <a:solidFill>
                  <a:srgbClr val="C00000"/>
                </a:solidFill>
                <a:latin typeface="MAC C Times" pitchFamily="18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MAC C Times" pitchFamily="18" charset="0"/>
              </a:rPr>
              <a:t>leucin</a:t>
            </a:r>
            <a:r>
              <a:rPr lang="en-US" b="1" u="sng" dirty="0" smtClean="0">
                <a:solidFill>
                  <a:srgbClr val="C00000"/>
                </a:solidFill>
                <a:latin typeface="MAC C Times" pitchFamily="18" charset="0"/>
              </a:rPr>
              <a:t>.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Toj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isto</a:t>
            </a:r>
            <a:r>
              <a:rPr lang="en-US" dirty="0" smtClean="0">
                <a:latin typeface="MAC C Times" pitchFamily="18" charset="0"/>
              </a:rPr>
              <a:t> taka e </a:t>
            </a:r>
            <a:r>
              <a:rPr lang="en-US" dirty="0" err="1" smtClean="0">
                <a:latin typeface="MAC C Times" pitchFamily="18" charset="0"/>
              </a:rPr>
              <a:t>bogat</a:t>
            </a:r>
            <a:r>
              <a:rPr lang="en-US" dirty="0" smtClean="0">
                <a:latin typeface="MAC C Times" pitchFamily="18" charset="0"/>
              </a:rPr>
              <a:t> so </a:t>
            </a:r>
            <a:r>
              <a:rPr lang="en-US" dirty="0" err="1" smtClean="0">
                <a:latin typeface="MAC C Times" pitchFamily="18" charset="0"/>
              </a:rPr>
              <a:t>vitamini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kako</a:t>
            </a:r>
            <a:r>
              <a:rPr lang="en-US" dirty="0" smtClean="0">
                <a:latin typeface="MAC C Times" pitchFamily="18" charset="0"/>
              </a:rPr>
              <a:t> {to e B (</a:t>
            </a:r>
            <a:r>
              <a:rPr lang="en-US" dirty="0" err="1" smtClean="0">
                <a:latin typeface="MAC C Times" pitchFamily="18" charset="0"/>
              </a:rPr>
              <a:t>kompleksot</a:t>
            </a:r>
            <a:r>
              <a:rPr lang="en-US" dirty="0" smtClean="0">
                <a:latin typeface="MAC C Times" pitchFamily="18" charset="0"/>
              </a:rPr>
              <a:t>) </a:t>
            </a:r>
            <a:r>
              <a:rPr lang="en-US" dirty="0" err="1" smtClean="0">
                <a:latin typeface="MAC C Times" pitchFamily="18" charset="0"/>
              </a:rPr>
              <a:t>koj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rastvorlivi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voda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mnogu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zna~ajni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metaboli~kite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procesi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organizmot</a:t>
            </a:r>
            <a:r>
              <a:rPr lang="en-US" dirty="0" smtClean="0">
                <a:latin typeface="MAC C Times" pitchFamily="18" charset="0"/>
              </a:rPr>
              <a:t>. Toa se: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B1</a:t>
            </a:r>
            <a:r>
              <a:rPr lang="en-US" dirty="0" smtClean="0">
                <a:latin typeface="MAC C Times" pitchFamily="18" charset="0"/>
              </a:rPr>
              <a:t> (</a:t>
            </a:r>
            <a:r>
              <a:rPr lang="en-US" dirty="0" err="1" smtClean="0">
                <a:latin typeface="MAC C Times" pitchFamily="18" charset="0"/>
              </a:rPr>
              <a:t>tiamin</a:t>
            </a:r>
            <a:r>
              <a:rPr lang="en-US" dirty="0" smtClean="0">
                <a:latin typeface="MAC C Times" pitchFamily="18" charset="0"/>
              </a:rPr>
              <a:t>),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dirty="0" smtClean="0">
                <a:latin typeface="MAC C Times" pitchFamily="18" charset="0"/>
              </a:rPr>
              <a:t>(riboflavin),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nijacin</a:t>
            </a:r>
            <a:r>
              <a:rPr lang="en-US" dirty="0" smtClean="0">
                <a:latin typeface="MAC C Times" pitchFamily="18" charset="0"/>
              </a:rPr>
              <a:t> (</a:t>
            </a:r>
            <a:r>
              <a:rPr lang="en-US" dirty="0" err="1" smtClean="0">
                <a:latin typeface="MAC C Times" pitchFamily="18" charset="0"/>
              </a:rPr>
              <a:t>r.r</a:t>
            </a:r>
            <a:r>
              <a:rPr lang="en-US" dirty="0" smtClean="0">
                <a:latin typeface="MAC C Times" pitchFamily="18" charset="0"/>
              </a:rPr>
              <a:t>.),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B6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dirty="0" smtClean="0">
                <a:latin typeface="MAC C Times" pitchFamily="18" charset="0"/>
              </a:rPr>
              <a:t>(</a:t>
            </a:r>
            <a:r>
              <a:rPr lang="en-US" dirty="0" err="1" smtClean="0">
                <a:latin typeface="MAC C Times" pitchFamily="18" charset="0"/>
              </a:rPr>
              <a:t>piridoksin</a:t>
            </a:r>
            <a:r>
              <a:rPr lang="en-US" dirty="0" smtClean="0">
                <a:latin typeface="MAC C Times" pitchFamily="18" charset="0"/>
              </a:rPr>
              <a:t>),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B3</a:t>
            </a:r>
            <a:r>
              <a:rPr lang="en-US" dirty="0" smtClean="0">
                <a:latin typeface="MAC C Times" pitchFamily="18" charset="0"/>
              </a:rPr>
              <a:t> (</a:t>
            </a:r>
            <a:r>
              <a:rPr lang="en-US" dirty="0" err="1" smtClean="0">
                <a:latin typeface="MAC C Times" pitchFamily="18" charset="0"/>
              </a:rPr>
              <a:t>pantotenska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kiselina</a:t>
            </a:r>
            <a:r>
              <a:rPr lang="en-US" dirty="0" smtClean="0">
                <a:latin typeface="MAC C Times" pitchFamily="18" charset="0"/>
              </a:rPr>
              <a:t>), 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biotin</a:t>
            </a:r>
            <a:r>
              <a:rPr lang="en-US" dirty="0" smtClean="0">
                <a:latin typeface="MAC C Times" pitchFamily="18" charset="0"/>
              </a:rPr>
              <a:t> (vitamin H),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B12</a:t>
            </a:r>
            <a:r>
              <a:rPr lang="en-US" dirty="0" smtClean="0">
                <a:latin typeface="MAC C Times" pitchFamily="18" charset="0"/>
              </a:rPr>
              <a:t>. Vo </a:t>
            </a:r>
            <a:r>
              <a:rPr lang="en-US" dirty="0" err="1" smtClean="0">
                <a:latin typeface="MAC C Times" pitchFamily="18" charset="0"/>
              </a:rPr>
              <a:t>pivskiot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kvasec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isto</a:t>
            </a:r>
            <a:r>
              <a:rPr lang="en-US" dirty="0" smtClean="0">
                <a:latin typeface="MAC C Times" pitchFamily="18" charset="0"/>
              </a:rPr>
              <a:t> taka </a:t>
            </a:r>
            <a:r>
              <a:rPr lang="en-US" dirty="0" err="1" smtClean="0">
                <a:latin typeface="MAC C Times" pitchFamily="18" charset="0"/>
              </a:rPr>
              <a:t>ima</a:t>
            </a:r>
            <a:r>
              <a:rPr lang="en-US" dirty="0" smtClean="0">
                <a:latin typeface="MAC C Times" pitchFamily="18" charset="0"/>
              </a:rPr>
              <a:t> vitamin 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provitamin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. </a:t>
            </a:r>
          </a:p>
          <a:p>
            <a:pPr algn="just"/>
            <a:r>
              <a:rPr lang="ro-RO" dirty="0" smtClean="0">
                <a:latin typeface="MAC C Times" pitchFamily="18" charset="0"/>
              </a:rPr>
              <a:t>Pokraj kvasecot, dobra zamena za polenot e i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termi~ki obrabotenata soja</a:t>
            </a:r>
            <a:r>
              <a:rPr lang="ro-RO" dirty="0" smtClean="0">
                <a:latin typeface="MAC C Times" pitchFamily="18" charset="0"/>
              </a:rPr>
              <a:t>, koja inaku e bogata so deficitarnata aminokiselina </a:t>
            </a:r>
            <a:r>
              <a:rPr lang="ro-RO" b="1" dirty="0" smtClean="0">
                <a:solidFill>
                  <a:srgbClr val="0070C0"/>
                </a:solidFill>
                <a:latin typeface="MAC C Times" pitchFamily="18" charset="0"/>
              </a:rPr>
              <a:t>izo-leucinom</a:t>
            </a:r>
            <a:r>
              <a:rPr lang="ro-RO" dirty="0" smtClean="0">
                <a:latin typeface="MAC C Times" pitchFamily="18" charset="0"/>
              </a:rPr>
              <a:t>. </a:t>
            </a:r>
            <a:endParaRPr lang="en-US" dirty="0">
              <a:latin typeface="MAC C Times" pitchFamily="18" charset="0"/>
            </a:endParaRPr>
          </a:p>
        </p:txBody>
      </p:sp>
      <p:pic>
        <p:nvPicPr>
          <p:cNvPr id="25602" name="Picture 2" descr="http://t1.gstatic.com/images?q=tbn:ANd9GcT4ANg3LifG50LER2_Azmro86Yno9dzXd5Iu_N4hWUZQCeZqFu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267200"/>
            <a:ext cx="3352800" cy="228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24400" y="45720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Poradi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pojava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na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kiselinska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MAC C Times" pitchFamily="18" charset="0"/>
              </a:rPr>
              <a:t>hidroliza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MAC C Times" pitchFamily="18" charset="0"/>
              </a:rPr>
              <a:t>(&gt;20%)</a:t>
            </a:r>
          </a:p>
          <a:p>
            <a:pPr algn="just"/>
            <a:r>
              <a:rPr lang="en-US" dirty="0" err="1" smtClean="0"/>
              <a:t>hydroxymethylfurfural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after White</a:t>
            </a:r>
            <a:endParaRPr lang="en-US" dirty="0" smtClean="0">
              <a:solidFill>
                <a:srgbClr val="00B050"/>
              </a:solidFill>
              <a:latin typeface="MAC C Times" pitchFamily="18" charset="0"/>
            </a:endParaRPr>
          </a:p>
          <a:p>
            <a:pPr algn="just"/>
            <a:r>
              <a:rPr lang="en-US" smtClean="0">
                <a:solidFill>
                  <a:srgbClr val="7030A0"/>
                </a:solidFill>
                <a:latin typeface="MAC C Times" pitchFamily="18" charset="0"/>
              </a:rPr>
              <a:t>Koga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pripremate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poga~i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vo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doma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{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ni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uslovi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sekoga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{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koristete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provereni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recepti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!</a:t>
            </a:r>
            <a:endParaRPr lang="en-US" dirty="0">
              <a:solidFill>
                <a:srgbClr val="7030A0"/>
              </a:solidFill>
              <a:latin typeface="MAC C 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[to se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slu~uva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so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"Prirodna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ta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 h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rana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!!!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810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  <a:latin typeface="MAC C Times" pitchFamily="18" charset="0"/>
              </a:rPr>
              <a:t>P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olen vo ko{nicata mo`e da se re~e deka e nezamenliv</a:t>
            </a:r>
            <a:r>
              <a:rPr lang="en-US" dirty="0" smtClean="0">
                <a:latin typeface="MAC C Times" pitchFamily="18" charset="0"/>
              </a:rPr>
              <a:t>.</a:t>
            </a:r>
            <a:r>
              <a:rPr lang="ro-RO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P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oradi svoite </a:t>
            </a:r>
            <a:r>
              <a:rPr lang="ro-RO" b="1" u="sng" dirty="0" smtClean="0">
                <a:solidFill>
                  <a:srgbClr val="FF0000"/>
                </a:solidFill>
                <a:latin typeface="MAC C Times" pitchFamily="18" charset="0"/>
              </a:rPr>
              <a:t>higroskopni svojstva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lesno gi apsorbira site hemikalii koi se koristat vo agro-tehnikata i poradi toa sekoja godina sme svedoci na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indirekno truewe na p~elite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.</a:t>
            </a:r>
            <a:r>
              <a:rPr lang="ro-RO" dirty="0" smtClean="0">
                <a:latin typeface="MAC C Times" pitchFamily="18" charset="0"/>
              </a:rPr>
              <a:t> Sorabotkata pome|u ovo{tarite i p~elarite nikoga{ i ne bila pova`na, bidej}i mnogu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sovremeni tehniki </a:t>
            </a:r>
            <a:r>
              <a:rPr lang="ro-RO" dirty="0" smtClean="0">
                <a:latin typeface="MAC C Times" pitchFamily="18" charset="0"/>
              </a:rPr>
              <a:t>koj se koristat vo agro-tehnikata mo`at da bidat </a:t>
            </a:r>
            <a:r>
              <a:rPr lang="ro-RO" b="1" dirty="0" smtClean="0">
                <a:solidFill>
                  <a:srgbClr val="0070C0"/>
                </a:solidFill>
                <a:latin typeface="MAC C Times" pitchFamily="18" charset="0"/>
              </a:rPr>
              <a:t>smrtonosni za p~elite</a:t>
            </a:r>
            <a:r>
              <a:rPr lang="ro-RO" b="1" dirty="0" smtClean="0">
                <a:latin typeface="MAC C Times" pitchFamily="18" charset="0"/>
              </a:rPr>
              <a:t>.</a:t>
            </a:r>
            <a:r>
              <a:rPr lang="en-US" b="1" dirty="0" smtClean="0">
                <a:latin typeface="MAC C Times" pitchFamily="18" charset="0"/>
              </a:rPr>
              <a:t> (</a:t>
            </a:r>
            <a:r>
              <a:rPr lang="en-US" b="1" u="sng" dirty="0" err="1" smtClean="0">
                <a:latin typeface="MAC C Times" pitchFamily="18" charset="0"/>
              </a:rPr>
              <a:t>neonikotinoidi</a:t>
            </a:r>
            <a:r>
              <a:rPr lang="en-US" b="1" u="sng" dirty="0" smtClean="0">
                <a:latin typeface="MAC C Times" pitchFamily="18" charset="0"/>
              </a:rPr>
              <a:t>?</a:t>
            </a:r>
            <a:r>
              <a:rPr lang="en-US" b="1" dirty="0" smtClean="0">
                <a:latin typeface="MAC C Times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6670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MAC C Times" pitchFamily="18" charset="0"/>
              </a:rPr>
              <a:t>Kako primer }e go navedeme koristeweto na </a:t>
            </a:r>
            <a:r>
              <a:rPr lang="ro-RO" b="1" u="sng" dirty="0" smtClean="0">
                <a:solidFill>
                  <a:srgbClr val="0070C0"/>
                </a:solidFill>
                <a:latin typeface="MAC C Times" pitchFamily="18" charset="0"/>
              </a:rPr>
              <a:t>feromonskiot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 </a:t>
            </a:r>
            <a:r>
              <a:rPr lang="ro-RO" dirty="0" smtClean="0">
                <a:latin typeface="MAC C Times" pitchFamily="18" charset="0"/>
              </a:rPr>
              <a:t>preparat </a:t>
            </a:r>
            <a:r>
              <a:rPr lang="ro-RO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 Boost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MAC C Times" pitchFamily="18" charset="0"/>
              </a:rPr>
              <a:t>koj e identi~en na feromonot-na gladno leglo. Koga p~elite se tretirat so ovoj preparat gi hranat larvite i toka{ koga tie ne se gladni pa dobivame p~eli koi se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superiorni vo sekoj pogled </a:t>
            </a:r>
            <a:r>
              <a:rPr lang="ro-RO" dirty="0" smtClean="0">
                <a:latin typeface="MAC C Times" pitchFamily="18" charset="0"/>
              </a:rPr>
              <a:t>ili nad prirodno hraneti p~eli.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Se pra{uvame {to }e se slu~i so p~elite ako eden den prestaneme da gi tretirame so ferohormoni?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Dali gladnite larvi }e znaat da barat hrana, a pri toa p~elite hranilki da nemaat oset za toa?</a:t>
            </a:r>
            <a:endParaRPr lang="en-US" dirty="0" smtClean="0">
              <a:solidFill>
                <a:srgbClr val="7030A0"/>
              </a:solidFill>
              <a:latin typeface="MAC C 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6482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MAC C Times" pitchFamily="18" charset="0"/>
              </a:rPr>
              <a:t>Fabrikata za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Fruit Boost </a:t>
            </a:r>
            <a:r>
              <a:rPr lang="ro-RO" dirty="0" smtClean="0">
                <a:latin typeface="MAC C Times" pitchFamily="18" charset="0"/>
              </a:rPr>
              <a:t>preparatot, proizveduva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identi~en feromon so toj koj go la~i maticata od mandibularnata `lezda</a:t>
            </a:r>
            <a:r>
              <a:rPr lang="ro-RO" dirty="0" smtClean="0">
                <a:latin typeface="MAC C Times" pitchFamily="18" charset="0"/>
              </a:rPr>
              <a:t>. Koga so ovoj preparat }e se tretiraat posevite,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p~elite mnogu podolgo se zadr`uvaat na niv </a:t>
            </a:r>
            <a:r>
              <a:rPr lang="ro-RO" dirty="0" smtClean="0">
                <a:latin typeface="MAC C Times" pitchFamily="18" charset="0"/>
              </a:rPr>
              <a:t>(baraj}i ja maticata) pri {to oploduvaweto e pokvalitetno, a prinosot na posevite e zgolemen za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10-38%. </a:t>
            </a:r>
            <a:r>
              <a:rPr lang="ro-RO" dirty="0" smtClean="0">
                <a:latin typeface="MAC C Times" pitchFamily="18" charset="0"/>
              </a:rPr>
              <a:t>No, vo ovoj slu~aj problemite vo zaednicata se javuvaat koga maticata }e pobara p~elite pointenzivno da ja hranat. </a:t>
            </a:r>
            <a:endParaRPr lang="en-US" dirty="0">
              <a:latin typeface="MAC C Times" pitchFamily="18" charset="0"/>
            </a:endParaRPr>
          </a:p>
        </p:txBody>
      </p:sp>
      <p:pic>
        <p:nvPicPr>
          <p:cNvPr id="26626" name="Picture 2" descr="http://t0.gstatic.com/images?q=tbn:ANd9GcRizSYMWEMakf3_BxuozlJRGDhzoALHRxRkuXA61J7aCVV44I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33400"/>
            <a:ext cx="2133600" cy="1924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Fidbi (</a:t>
            </a:r>
            <a:r>
              <a:rPr lang="ro-R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Feedbee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)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prirodno sredstvo proizvedeno od rastitelen materijal</a:t>
            </a:r>
            <a:endParaRPr lang="en-US" dirty="0">
              <a:solidFill>
                <a:srgbClr val="00B0F0"/>
              </a:solidFill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762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o-RO" dirty="0" smtClean="0">
                <a:latin typeface="MAC C Times" pitchFamily="18" charset="0"/>
              </a:rPr>
              <a:t>ima za cel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podobruvawe na p~elnite semejstva </a:t>
            </a:r>
            <a:r>
              <a:rPr lang="ro-RO" dirty="0" smtClean="0">
                <a:latin typeface="MAC C Times" pitchFamily="18" charset="0"/>
              </a:rPr>
              <a:t>i postignuvawe na {to podobri rezultati,</a:t>
            </a:r>
            <a:endParaRPr lang="en-US" dirty="0" smtClean="0"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o-RO" dirty="0" smtClean="0">
                <a:latin typeface="MAC C Times" pitchFamily="18" charset="0"/>
              </a:rPr>
              <a:t>so proizvodite koi se dobivaat da se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zadovolat potrebite na potro{uva~ite,</a:t>
            </a:r>
            <a:endParaRPr lang="en-US" dirty="0" smtClean="0">
              <a:solidFill>
                <a:srgbClr val="00B0F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o-RO" dirty="0" smtClean="0">
                <a:latin typeface="MAC C Times" pitchFamily="18" charset="0"/>
              </a:rPr>
              <a:t>da se ponudat proizvodi so visok kvalitet, a so koi mo`e na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organski na</a:t>
            </a:r>
            <a:r>
              <a:rPr lang="en-US" dirty="0" smtClean="0">
                <a:solidFill>
                  <a:srgbClr val="00B0F0"/>
                </a:solidFill>
                <a:latin typeface="MAC C Times" pitchFamily="18" charset="0"/>
              </a:rPr>
              <a:t>~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in da se p~elari</a:t>
            </a:r>
            <a:r>
              <a:rPr lang="en-US" dirty="0" smtClean="0">
                <a:solidFill>
                  <a:srgbClr val="00B0F0"/>
                </a:solidFill>
                <a:latin typeface="MAC C Times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ro-RO" dirty="0" smtClean="0">
                <a:latin typeface="MAC C Times" pitchFamily="18" charset="0"/>
              </a:rPr>
              <a:t>Negovata primena vo ishranata na p~elite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ne vliae na kvalitetot na medot</a:t>
            </a:r>
            <a:endParaRPr lang="en-US" dirty="0" smtClean="0">
              <a:solidFill>
                <a:srgbClr val="00B0F0"/>
              </a:solidFill>
              <a:latin typeface="MAC C Times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o-RO" dirty="0" smtClean="0">
                <a:latin typeface="MAC C Times" pitchFamily="18" charset="0"/>
              </a:rPr>
              <a:t>So fidbi hranetite dru{tva se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razvivaat mnogu pobrzo</a:t>
            </a:r>
            <a:r>
              <a:rPr lang="ro-RO" dirty="0" smtClean="0">
                <a:latin typeface="MAC C Times" pitchFamily="18" charset="0"/>
              </a:rPr>
              <a:t>,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zdravi se</a:t>
            </a:r>
            <a:r>
              <a:rPr lang="ro-RO" dirty="0" smtClean="0">
                <a:latin typeface="MAC C Times" pitchFamily="18" charset="0"/>
              </a:rPr>
              <a:t> i vo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dobra kondicija</a:t>
            </a:r>
            <a:r>
              <a:rPr lang="ro-RO" dirty="0" smtClean="0">
                <a:latin typeface="MAC C Times" pitchFamily="18" charset="0"/>
              </a:rPr>
              <a:t>, a p~elnite dru{tva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proizveduvaat pogolemi koli~ini na med.</a:t>
            </a:r>
            <a:endParaRPr lang="en-US" dirty="0" smtClean="0">
              <a:solidFill>
                <a:srgbClr val="00B0F0"/>
              </a:solidFill>
              <a:latin typeface="MAC C 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272677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MAC C Times" pitchFamily="18" charset="0"/>
              </a:rPr>
              <a:t>Vo Evropa ovoj proizvod prvi  go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primenaa i testira Maxarite</a:t>
            </a:r>
            <a:r>
              <a:rPr lang="ro-RO" dirty="0" smtClean="0">
                <a:latin typeface="MAC C Times" pitchFamily="18" charset="0"/>
              </a:rPr>
              <a:t>, odnosno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Maxarskiot Institut za sto~arstvo i hrana-institutot </a:t>
            </a:r>
            <a:r>
              <a:rPr lang="ro-RO" dirty="0" smtClean="0">
                <a:latin typeface="MAC C Times" pitchFamily="18" charset="0"/>
              </a:rPr>
              <a:t>za ishrana na p~elite i biolo{kiot institut po p~elarstvo. Vo proleta 2008 god eksperimentite poka`aa deka dru{tvata hraneti so Fidbi-to poka`aa mnogu pobrz razvoj odnosno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p~elnite legla </a:t>
            </a:r>
            <a:r>
              <a:rPr lang="ro-RO" dirty="0" smtClean="0">
                <a:latin typeface="MAC C Times" pitchFamily="18" charset="0"/>
              </a:rPr>
              <a:t>kaj ovie dru{tva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za 65 % bile pobrojni</a:t>
            </a:r>
            <a:r>
              <a:rPr lang="ro-RO" dirty="0" smtClean="0">
                <a:latin typeface="MAC C Times" pitchFamily="18" charset="0"/>
              </a:rPr>
              <a:t>, a zaednicata na dru{tvata se zgolemuvala za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35 %.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Maticata </a:t>
            </a:r>
            <a:r>
              <a:rPr lang="ro-RO" dirty="0" smtClean="0">
                <a:latin typeface="MAC C Times" pitchFamily="18" charset="0"/>
              </a:rPr>
              <a:t>dnevno polagala 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44 % pove}e jajca </a:t>
            </a:r>
            <a:r>
              <a:rPr lang="ro-RO" dirty="0" smtClean="0">
                <a:latin typeface="MAC C Times" pitchFamily="18" charset="0"/>
              </a:rPr>
              <a:t>vo sporedba so dru{tvata koi ne bile tretirani so ovaa hrana.  </a:t>
            </a:r>
            <a:endParaRPr lang="en-US" dirty="0" smtClean="0">
              <a:latin typeface="MAC C 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Istorija na razvojot pri dobivaweto na ovoj vid na hrana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/>
            <a:r>
              <a:rPr lang="en-US" dirty="0" smtClean="0">
                <a:latin typeface="MAC C Times" pitchFamily="18" charset="0"/>
              </a:rPr>
              <a:t>V</a:t>
            </a:r>
            <a:r>
              <a:rPr lang="ro-RO" dirty="0" smtClean="0">
                <a:latin typeface="MAC C Times" pitchFamily="18" charset="0"/>
              </a:rPr>
              <a:t>o dene{no vreme potrebite za ovaa hrana se se pogolemi, kako rezultat na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brziot urban razvoj i zagaduvawe kako i upotrebata na golem broj hemiski preparati so koi se prskaat rastenijata.</a:t>
            </a:r>
            <a:r>
              <a:rPr lang="ro-RO" dirty="0" smtClean="0">
                <a:latin typeface="MAC C Times" pitchFamily="18" charset="0"/>
              </a:rPr>
              <a:t> Seto toa pridonese vo odredeni sredini i kaj pove}e rastitelni kulturi  da se poremeti vremenskiot period na cvetaweto na rastenijata. Vo isto vreme vo tekot na zimata (pri povisoki temperaturi) golem broj p~elni semejstva zapo~nuvaat da izletuvaat od ko{nicata, a vo prirodata polen se u{te nema.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Vo vakvi slu~ai hrana koja e zamena za polenot mo`e da pomogne.</a:t>
            </a:r>
            <a:endParaRPr lang="en-US" dirty="0">
              <a:solidFill>
                <a:srgbClr val="7030A0"/>
              </a:solidFill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12420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Vo taa smisla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Kanadskite nau~nici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od Uviverzitetot vo </a:t>
            </a:r>
            <a:r>
              <a:rPr lang="ro-RO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Guelph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, na ~elo so d-r </a:t>
            </a:r>
            <a:r>
              <a:rPr lang="ro-RO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Abdolreza Saffari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, pove}e od 10 godini se bavele so ovaa problematika. Pri toa vr{eni se ispituvawa na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pove}e od 200 rastenija, odnosno nivnite derivati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i e dobiena prvata </a:t>
            </a:r>
            <a:r>
              <a:rPr lang="ro-RO" b="1" u="sng" dirty="0" smtClean="0">
                <a:solidFill>
                  <a:srgbClr val="0070C0"/>
                </a:solidFill>
                <a:latin typeface="MAC C Times" pitchFamily="18" charset="0"/>
              </a:rPr>
              <a:t>hrana zamena za polen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koja mo`e da ja koristat p~elnite dru{tva i koj isklu~ivo se proizveduva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od rastitelno poteklo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, ne sodr`i {tetni materii, p~elite se pootporni na bolesti, a so toa i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dru{tvata se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pootporni i imat pobrz razvoj.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1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Tehnikata na dobivawe na ovoj tip na hrana e izvr{ena vo deset ~ekori:</a:t>
            </a:r>
            <a:endParaRPr lang="en-US" b="1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izbrani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se 255 vida </a:t>
            </a:r>
            <a:r>
              <a:rPr lang="ro-RO" dirty="0" smtClean="0">
                <a:latin typeface="MAC C Times" pitchFamily="18" charset="0"/>
              </a:rPr>
              <a:t>na semiwa, korewa, ovo{je i `itarici,</a:t>
            </a:r>
            <a:endParaRPr lang="en-US" dirty="0" smtClean="0"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izbranite rastenija se prerabotuvale so nivno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su{ewe</a:t>
            </a:r>
            <a:r>
              <a:rPr lang="ro-RO" dirty="0" smtClean="0">
                <a:latin typeface="MAC C Times" pitchFamily="18" charset="0"/>
              </a:rPr>
              <a:t>,</a:t>
            </a:r>
            <a:endParaRPr lang="en-US" dirty="0" smtClean="0"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na site komponenti im e ispituvana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svarlivosta</a:t>
            </a:r>
            <a:r>
              <a:rPr lang="ro-RO" dirty="0" smtClean="0">
                <a:latin typeface="MAC C Times" pitchFamily="18" charset="0"/>
              </a:rPr>
              <a:t>,</a:t>
            </a:r>
            <a:endParaRPr lang="en-US" dirty="0" smtClean="0"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na site vidovi odbrana hrana im e ispituvano dali sodr`at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toksi~ni materii, odnosno {e}er kako {to e strahiozata,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ispituvano e dali hranata sodr`i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inhibitorni proteazi </a:t>
            </a:r>
            <a:r>
              <a:rPr lang="ro-RO" dirty="0" smtClean="0">
                <a:latin typeface="MAC C Times" pitchFamily="18" charset="0"/>
              </a:rPr>
              <a:t>(supstancii koi go spre~uvaat dejstvoto na nekoi enzimski proteini),</a:t>
            </a:r>
            <a:endParaRPr lang="en-US" dirty="0" smtClean="0"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ja analizirale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brzinata na svarlivost i apsorpcijata</a:t>
            </a:r>
            <a:r>
              <a:rPr lang="ro-RO" dirty="0" smtClean="0">
                <a:latin typeface="MAC C Times" pitchFamily="18" charset="0"/>
              </a:rPr>
              <a:t>,</a:t>
            </a:r>
            <a:endParaRPr lang="en-US" dirty="0" smtClean="0"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vo tekot na ishranata merena e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brzinata na varewe </a:t>
            </a:r>
            <a:r>
              <a:rPr lang="ro-RO" dirty="0" smtClean="0">
                <a:latin typeface="MAC C Times" pitchFamily="18" charset="0"/>
              </a:rPr>
              <a:t>vo site slu~ai i sporeduvana e so drugi do toga{ koristeni hrani koi se davale na p~elnite semejstva,</a:t>
            </a:r>
            <a:endParaRPr lang="en-US" dirty="0" smtClean="0"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vr{ena e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sporedba na hranlivosta na fidbi-to so prirodnata hrana polenot,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vr{ena e i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sporedba na hranlivosta so mati~niot mle~,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o-RO" dirty="0" smtClean="0">
                <a:latin typeface="MAC C Times" pitchFamily="18" charset="0"/>
              </a:rPr>
              <a:t>pregledani se site do toga{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poznati hrani koi se davale na p~elnite semejstva i izvr{ena e sporedba so efektot od fidbi-to.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Karakteristiki na Fidbi po odnos na razvojot na p~elnite dru{tva i proizvodstvoto na med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dirty="0" smtClean="0">
                <a:latin typeface="MAC C Times" pitchFamily="18" charset="0"/>
              </a:rPr>
              <a:t>Site dru{tva koi se hraneti so fidbi imaat </a:t>
            </a:r>
            <a:r>
              <a:rPr lang="ro-RO" b="1" u="sng" dirty="0" smtClean="0">
                <a:latin typeface="MAC C Times" pitchFamily="18" charset="0"/>
              </a:rPr>
              <a:t>razvieno </a:t>
            </a:r>
            <a:r>
              <a:rPr lang="ro-RO" b="1" u="sng" dirty="0" smtClean="0">
                <a:solidFill>
                  <a:srgbClr val="00B0F0"/>
                </a:solidFill>
                <a:latin typeface="MAC C Times" pitchFamily="18" charset="0"/>
              </a:rPr>
              <a:t>dva pati pogolemo leglo i go duplirale proizvodstvoto na med.</a:t>
            </a:r>
            <a:r>
              <a:rPr lang="ro-RO" dirty="0" smtClean="0">
                <a:latin typeface="MAC C Times" pitchFamily="18" charset="0"/>
              </a:rPr>
              <a:t> Za seto ova dokaz se eksperimentite koi se vr{eni vo Evropa vo tekot na tri godini na 100 p~elni dru{tva.</a:t>
            </a:r>
            <a:endParaRPr lang="en-US" dirty="0" smtClean="0"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dirty="0" smtClean="0">
                <a:latin typeface="MAC C Times" pitchFamily="18" charset="0"/>
              </a:rPr>
              <a:t>Vo nau~nite spisanija objaveno e deka fidbi e isto taka </a:t>
            </a: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hranliv kako polenot i p~elite mnogu lesno go konzumiraat.</a:t>
            </a:r>
            <a:endParaRPr lang="en-US" b="1" dirty="0" smtClean="0">
              <a:solidFill>
                <a:srgbClr val="00B0F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dirty="0" smtClean="0">
                <a:latin typeface="MAC C Times" pitchFamily="18" charset="0"/>
              </a:rPr>
              <a:t>Vo sporedba so drugite tipovi na hrana p~elite za </a:t>
            </a: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10 do 17 pati polesno go odbiraat.</a:t>
            </a:r>
            <a:endParaRPr lang="en-US" b="1" dirty="0" smtClean="0">
              <a:solidFill>
                <a:srgbClr val="00B0F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dirty="0" smtClean="0">
                <a:latin typeface="MAC C Times" pitchFamily="18" charset="0"/>
              </a:rPr>
              <a:t>Ovoj proizvod p~elite najmnogu go </a:t>
            </a: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koristat za razvoj na p~elinoto leglo.</a:t>
            </a:r>
            <a:endParaRPr lang="en-US" b="1" dirty="0" smtClean="0">
              <a:solidFill>
                <a:srgbClr val="00B0F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Ja zgolemuva otpornosta na p~elite prema bolesti</a:t>
            </a:r>
            <a:r>
              <a:rPr lang="ro-RO" dirty="0" smtClean="0">
                <a:latin typeface="MAC C Times" pitchFamily="18" charset="0"/>
              </a:rPr>
              <a:t>, a go zgolemuva razvojot na p~elnoto dru{tvo.</a:t>
            </a:r>
            <a:endParaRPr lang="en-US" dirty="0" smtClean="0"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dirty="0" smtClean="0">
                <a:latin typeface="MAC C Times" pitchFamily="18" charset="0"/>
              </a:rPr>
              <a:t>Proletnata ishrana so fidbi-to </a:t>
            </a: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gi duplira dru{tvata, a esenskata ja namaluva smrtnosta kaj zimskite p~eli.</a:t>
            </a:r>
            <a:endParaRPr lang="en-US" b="1" dirty="0" smtClean="0">
              <a:solidFill>
                <a:srgbClr val="00B0F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Idealna hrana e za proizvodstvo na matici.</a:t>
            </a:r>
            <a:endParaRPr lang="en-US" b="1" dirty="0" smtClean="0">
              <a:solidFill>
                <a:srgbClr val="00B0F0"/>
              </a:solidFill>
              <a:latin typeface="MAC C 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Ne vliae na kvalitetot na medot</a:t>
            </a:r>
            <a:r>
              <a:rPr lang="ro-RO" dirty="0" smtClean="0">
                <a:latin typeface="MAC C Times" pitchFamily="18" charset="0"/>
              </a:rPr>
              <a:t>.</a:t>
            </a:r>
            <a:endParaRPr lang="en-US" dirty="0" smtClean="0">
              <a:latin typeface="MAC C 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0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z="2000" b="1" dirty="0" smtClean="0">
                <a:latin typeface="MAC C Times" pitchFamily="18" charset="0"/>
              </a:rPr>
              <a:t>        </a:t>
            </a:r>
            <a:r>
              <a:rPr lang="en-US" sz="2000" b="1" u="sng" dirty="0" smtClean="0">
                <a:solidFill>
                  <a:srgbClr val="00B0F0"/>
                </a:solidFill>
                <a:latin typeface="MAC C Times" pitchFamily="18" charset="0"/>
              </a:rPr>
              <a:t>[to e </a:t>
            </a:r>
            <a:r>
              <a:rPr lang="en-US" sz="2000" b="1" u="sng" dirty="0" err="1" smtClean="0">
                <a:solidFill>
                  <a:srgbClr val="00B0F0"/>
                </a:solidFill>
                <a:latin typeface="MAC C Times" pitchFamily="18" charset="0"/>
              </a:rPr>
              <a:t>najv</a:t>
            </a:r>
            <a:r>
              <a:rPr lang="ro-RO" sz="2000" b="1" u="sng" dirty="0" smtClean="0">
                <a:solidFill>
                  <a:srgbClr val="00B0F0"/>
                </a:solidFill>
                <a:latin typeface="MAC C Times" pitchFamily="18" charset="0"/>
              </a:rPr>
              <a:t>a`no </a:t>
            </a:r>
            <a:r>
              <a:rPr lang="ro-RO" sz="2000" b="1" u="sng" dirty="0">
                <a:solidFill>
                  <a:srgbClr val="00B0F0"/>
                </a:solidFill>
                <a:latin typeface="MAC C Times" pitchFamily="18" charset="0"/>
              </a:rPr>
              <a:t>za ishrana kaj </a:t>
            </a:r>
            <a:r>
              <a:rPr lang="ro-RO" sz="2000" b="1" u="sng" dirty="0" smtClean="0">
                <a:solidFill>
                  <a:srgbClr val="00B0F0"/>
                </a:solidFill>
                <a:latin typeface="MAC C Times" pitchFamily="18" charset="0"/>
              </a:rPr>
              <a:t>p~eli</a:t>
            </a:r>
            <a:r>
              <a:rPr lang="en-US" sz="2000" b="1" u="sng" smtClean="0">
                <a:solidFill>
                  <a:srgbClr val="00B0F0"/>
                </a:solidFill>
                <a:latin typeface="MAC C Times" pitchFamily="18" charset="0"/>
              </a:rPr>
              <a:t>te?</a:t>
            </a:r>
            <a:endParaRPr lang="en-US" sz="2000" u="sng" dirty="0">
              <a:solidFill>
                <a:srgbClr val="00B0F0"/>
              </a:solidFill>
              <a:latin typeface="MAC C Times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Kaj pove}eto p~elari seu{te vladee misleweto deka `ivotot na p~elnite dru{tva vo golema mera zavisi od upotrebata na </a:t>
            </a:r>
            <a:r>
              <a:rPr lang="ro-RO" b="1" u="sng" dirty="0">
                <a:solidFill>
                  <a:srgbClr val="FF0000"/>
                </a:solidFill>
                <a:latin typeface="MAC C Times" pitchFamily="18" charset="0"/>
              </a:rPr>
              <a:t>{e}er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(sirup ili poga~i) vo ishranata. [e}erot navistina e glavno "gorivo" vo ko{nicata, me|utoa ramnopravna ulaga nasproti nego, ako ne i pogolema imaat </a:t>
            </a:r>
            <a:r>
              <a:rPr lang="ro-RO" b="1" u="sng" dirty="0">
                <a:solidFill>
                  <a:srgbClr val="FF0000"/>
                </a:solidFill>
                <a:latin typeface="MAC C Times" pitchFamily="18" charset="0"/>
              </a:rPr>
              <a:t>proteinite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. </a:t>
            </a:r>
            <a:endParaRPr lang="en-US" dirty="0">
              <a:solidFill>
                <a:srgbClr val="7030A0"/>
              </a:solidFill>
              <a:latin typeface="MAC C 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Favoriziraweto na jaglenite hidrati za smetka na proteinite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naj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vero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j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atno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e posledica na ~uvstvoto kaj p~elarite deka </a:t>
            </a:r>
            <a:r>
              <a:rPr lang="ro-RO" b="1" dirty="0">
                <a:solidFill>
                  <a:srgbClr val="FF0000"/>
                </a:solidFill>
                <a:latin typeface="MAC C Times" pitchFamily="18" charset="0"/>
              </a:rPr>
              <a:t>sobranoto koli~estvo na med e sekoga{ mnogu pogolemo od sobranoto koli~estvo na polen vo ko{nicite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, vo tekot na aktivnata sezona.</a:t>
            </a:r>
            <a:endParaRPr lang="en-US" dirty="0">
              <a:solidFill>
                <a:srgbClr val="7030A0"/>
              </a:solidFill>
              <a:latin typeface="MAC C 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876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>
                <a:latin typeface="MAC C Times" pitchFamily="18" charset="0"/>
              </a:rPr>
              <a:t>Za `al vakvite preporaki sekoga{ </a:t>
            </a:r>
            <a:r>
              <a:rPr lang="ro-RO" b="1" dirty="0">
                <a:solidFill>
                  <a:srgbClr val="FF0000"/>
                </a:solidFill>
                <a:latin typeface="MAC C Times" pitchFamily="18" charset="0"/>
              </a:rPr>
              <a:t>bea na {teta na zimskite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p~eli</a:t>
            </a:r>
            <a:r>
              <a:rPr lang="mk-MK" dirty="0" smtClean="0">
                <a:solidFill>
                  <a:srgbClr val="FF0000"/>
                </a:solidFill>
                <a:latin typeface="MAC C Times" pitchFamily="18" charset="0"/>
              </a:rPr>
              <a:t>,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ro-RO" dirty="0">
                <a:latin typeface="MAC C Times" pitchFamily="18" charset="0"/>
              </a:rPr>
              <a:t>a p~elarite koi gi koristea vakvite upatstva samo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gi iscrpuvaa p~elnite </a:t>
            </a:r>
            <a:r>
              <a:rPr lang="ro-RO" dirty="0">
                <a:latin typeface="MAC C Times" pitchFamily="18" charset="0"/>
              </a:rPr>
              <a:t>semejstva so nepotrebna prerabotka na dopolnitelno vneseniot {e}er vo ko{nicite.</a:t>
            </a:r>
            <a:endParaRPr lang="en-US" dirty="0">
              <a:latin typeface="MAC C Times" pitchFamily="18" charset="0"/>
            </a:endParaRPr>
          </a:p>
        </p:txBody>
      </p:sp>
      <p:pic>
        <p:nvPicPr>
          <p:cNvPr id="37890" name="Picture 2" descr="http://t2.gstatic.com/images?q=tbn:ANd9GcT138KNU7FWJJprxvIlEHeuGbZO4mIA6vJ7GxgcidStpIDXaGY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23622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Sostav na fidbi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lvl="0"/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Isklu~ivo sodr`i rastitelni derivati</a:t>
            </a:r>
            <a:r>
              <a:rPr lang="ro-RO" dirty="0" smtClean="0">
                <a:latin typeface="MAC C Times" pitchFamily="18" charset="0"/>
              </a:rPr>
              <a:t>.</a:t>
            </a:r>
            <a:endParaRPr lang="en-US" dirty="0" smtClean="0">
              <a:latin typeface="MAC C Times" pitchFamily="18" charset="0"/>
            </a:endParaRPr>
          </a:p>
          <a:p>
            <a:pPr lvl="0"/>
            <a:r>
              <a:rPr lang="ro-RO" dirty="0" smtClean="0">
                <a:latin typeface="MAC C Times" pitchFamily="18" charset="0"/>
              </a:rPr>
              <a:t>Ne sodr`i: </a:t>
            </a:r>
            <a:r>
              <a:rPr lang="ro-RO" dirty="0" smtClean="0">
                <a:solidFill>
                  <a:srgbClr val="00B0F0"/>
                </a:solidFill>
                <a:latin typeface="MAC C Times" pitchFamily="18" charset="0"/>
              </a:rPr>
              <a:t>polen, soja, `ivotinski proizvodi, hemikalii, genetski modificirana hrana, lekovi, ve{ta~ki boi, ve{ta~ka aroma, konzervansi, dopolnitelen {e}er.</a:t>
            </a:r>
            <a:endParaRPr lang="en-US" dirty="0" smtClean="0">
              <a:solidFill>
                <a:srgbClr val="00B0F0"/>
              </a:solidFill>
              <a:latin typeface="MAC C Times" pitchFamily="18" charset="0"/>
            </a:endParaRPr>
          </a:p>
          <a:p>
            <a:pPr lvl="0"/>
            <a:r>
              <a:rPr lang="ro-RO" dirty="0" smtClean="0">
                <a:latin typeface="MAC C Times" pitchFamily="18" charset="0"/>
              </a:rPr>
              <a:t>Sostojki: </a:t>
            </a:r>
            <a:r>
              <a:rPr lang="ro-RO" b="1" u="sng" dirty="0" smtClean="0">
                <a:solidFill>
                  <a:srgbClr val="FF0000"/>
                </a:solidFill>
                <a:latin typeface="MAC C Times" pitchFamily="18" charset="0"/>
              </a:rPr>
              <a:t>proteini 36,4 %, </a:t>
            </a:r>
            <a:r>
              <a:rPr lang="ro-RO" b="1" u="sng" dirty="0" smtClean="0">
                <a:solidFill>
                  <a:srgbClr val="7030A0"/>
                </a:solidFill>
                <a:latin typeface="MAC C Times" pitchFamily="18" charset="0"/>
              </a:rPr>
              <a:t>masti 3,9 %, </a:t>
            </a:r>
            <a:r>
              <a:rPr lang="ro-RO" b="1" u="sng" dirty="0" smtClean="0">
                <a:solidFill>
                  <a:srgbClr val="00B0F0"/>
                </a:solidFill>
                <a:latin typeface="MAC C Times" pitchFamily="18" charset="0"/>
              </a:rPr>
              <a:t>jagleni hidrati 41,8 %, </a:t>
            </a:r>
            <a:r>
              <a:rPr lang="ro-RO" b="1" u="sng" dirty="0" smtClean="0">
                <a:solidFill>
                  <a:srgbClr val="00B050"/>
                </a:solidFill>
                <a:latin typeface="MAC C Times" pitchFamily="18" charset="0"/>
              </a:rPr>
              <a:t>{e}er 10 %, </a:t>
            </a:r>
            <a:r>
              <a:rPr lang="ro-RO" b="1" u="sng" dirty="0" smtClean="0">
                <a:solidFill>
                  <a:schemeClr val="accent6"/>
                </a:solidFill>
                <a:latin typeface="MAC C Times" pitchFamily="18" charset="0"/>
              </a:rPr>
              <a:t>minerali 3,1 %.</a:t>
            </a:r>
            <a:endParaRPr lang="en-US" b="1" u="sng" dirty="0" smtClean="0">
              <a:solidFill>
                <a:schemeClr val="accent6"/>
              </a:solidFill>
              <a:latin typeface="MAC C Times" pitchFamily="18" charset="0"/>
            </a:endParaRPr>
          </a:p>
          <a:p>
            <a:r>
              <a:rPr lang="ro-RO" dirty="0" smtClean="0">
                <a:latin typeface="MAC C Times" pitchFamily="18" charset="0"/>
              </a:rPr>
              <a:t> </a:t>
            </a:r>
            <a:endParaRPr lang="en-US" dirty="0" smtClean="0">
              <a:latin typeface="MAC C Times" pitchFamily="18" charset="0"/>
            </a:endParaRPr>
          </a:p>
          <a:p>
            <a:endParaRPr lang="en-US" dirty="0" smtClean="0">
              <a:latin typeface="MAC C Times" pitchFamily="18" charset="0"/>
            </a:endParaRPr>
          </a:p>
          <a:p>
            <a:endParaRPr lang="en-US" dirty="0" smtClean="0">
              <a:latin typeface="MAC C Times" pitchFamily="18" charset="0"/>
            </a:endParaRPr>
          </a:p>
          <a:p>
            <a:endParaRPr lang="en-US" dirty="0" smtClean="0">
              <a:latin typeface="MAC C Times" pitchFamily="18" charset="0"/>
            </a:endParaRPr>
          </a:p>
          <a:p>
            <a:endParaRPr lang="en-US" dirty="0" smtClean="0">
              <a:latin typeface="MAC C Times" pitchFamily="18" charset="0"/>
            </a:endParaRPr>
          </a:p>
          <a:p>
            <a:endParaRPr lang="en-US" dirty="0" smtClean="0">
              <a:latin typeface="MAC C Times" pitchFamily="18" charset="0"/>
            </a:endParaRPr>
          </a:p>
          <a:p>
            <a:endParaRPr lang="en-US" dirty="0" smtClean="0">
              <a:latin typeface="MAC C Times" pitchFamily="18" charset="0"/>
            </a:endParaRPr>
          </a:p>
          <a:p>
            <a:endParaRPr lang="en-US" dirty="0" smtClean="0">
              <a:latin typeface="MAC C Times" pitchFamily="18" charset="0"/>
            </a:endParaRPr>
          </a:p>
          <a:p>
            <a:endParaRPr lang="en-US" dirty="0" smtClean="0">
              <a:latin typeface="MAC C Times" pitchFamily="18" charset="0"/>
            </a:endParaRPr>
          </a:p>
          <a:p>
            <a:r>
              <a:rPr lang="ro-RO" dirty="0" smtClean="0">
                <a:latin typeface="MAC C Times" pitchFamily="18" charset="0"/>
              </a:rPr>
              <a:t> </a:t>
            </a:r>
            <a:endParaRPr lang="en-US" dirty="0" smtClean="0">
              <a:latin typeface="MAC C Times" pitchFamily="18" charset="0"/>
            </a:endParaRPr>
          </a:p>
          <a:p>
            <a:r>
              <a:rPr lang="ro-RO" b="1" dirty="0" smtClean="0">
                <a:solidFill>
                  <a:srgbClr val="0070C0"/>
                </a:solidFill>
                <a:latin typeface="MAC C Times" pitchFamily="18" charset="0"/>
              </a:rPr>
              <a:t>Pakuvawe i garancija na proizvodot</a:t>
            </a:r>
            <a:endParaRPr lang="en-US" dirty="0" smtClean="0">
              <a:solidFill>
                <a:srgbClr val="0070C0"/>
              </a:solidFill>
              <a:latin typeface="MAC C Times" pitchFamily="18" charset="0"/>
            </a:endParaRPr>
          </a:p>
          <a:p>
            <a:pPr lvl="0"/>
            <a:r>
              <a:rPr lang="ro-RO" dirty="0" smtClean="0">
                <a:latin typeface="MAC C Times" pitchFamily="18" charset="0"/>
              </a:rPr>
              <a:t>vo hartieni vre}i od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10 i 20 kg</a:t>
            </a:r>
            <a:r>
              <a:rPr lang="ro-RO" dirty="0" smtClean="0">
                <a:latin typeface="MAC C Times" pitchFamily="18" charset="0"/>
              </a:rPr>
              <a:t>,</a:t>
            </a:r>
            <a:endParaRPr lang="en-US" dirty="0" smtClean="0">
              <a:latin typeface="MAC C Times" pitchFamily="18" charset="0"/>
            </a:endParaRPr>
          </a:p>
          <a:p>
            <a:pPr lvl="0"/>
            <a:r>
              <a:rPr lang="ro-RO" dirty="0" smtClean="0">
                <a:latin typeface="MAC C Times" pitchFamily="18" charset="0"/>
              </a:rPr>
              <a:t>se ~uvaat na ladno i suvo mesto, a garancijata i rokot na upotreba e do 2 god. (go ima i kako beefodio)</a:t>
            </a:r>
            <a:endParaRPr lang="en-US" dirty="0" smtClean="0">
              <a:latin typeface="MAC C Times" pitchFamily="18" charset="0"/>
            </a:endParaRPr>
          </a:p>
          <a:p>
            <a:endParaRPr lang="en-US" dirty="0"/>
          </a:p>
        </p:txBody>
      </p:sp>
      <p:pic>
        <p:nvPicPr>
          <p:cNvPr id="27650" name="Picture 1" descr="feedbe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209800"/>
            <a:ext cx="2286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0" y="152400"/>
          <a:ext cx="4488180" cy="278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752600" y="3276600"/>
          <a:ext cx="6012180" cy="2994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76400" y="152400"/>
          <a:ext cx="5791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676400" y="3352800"/>
          <a:ext cx="5791200" cy="313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71600" y="533400"/>
          <a:ext cx="6400800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371600" y="3657600"/>
          <a:ext cx="6400800" cy="2958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00200" y="152400"/>
          <a:ext cx="5943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600200" y="3604260"/>
          <a:ext cx="5867400" cy="3101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6138"/>
            <a:ext cx="8305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Koga i kako treba da se hranat p~elite so fidbi?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dirty="0" smtClean="0">
                <a:solidFill>
                  <a:srgbClr val="00B050"/>
                </a:solidFill>
                <a:latin typeface="MAC C Times" pitchFamily="18" charset="0"/>
              </a:rPr>
              <a:t>Vedna{ </a:t>
            </a:r>
            <a:r>
              <a:rPr lang="ro-RO" sz="2000" b="1" u="sng" dirty="0" smtClean="0">
                <a:solidFill>
                  <a:srgbClr val="FF0000"/>
                </a:solidFill>
                <a:latin typeface="MAC C Times" pitchFamily="18" charset="0"/>
              </a:rPr>
              <a:t>posle raspa|aweto na zimskoto kube</a:t>
            </a:r>
            <a:r>
              <a:rPr lang="ro-RO" sz="2000" dirty="0" smtClean="0">
                <a:solidFill>
                  <a:srgbClr val="FF0000"/>
                </a:solidFill>
                <a:latin typeface="MAC C Times" pitchFamily="18" charset="0"/>
              </a:rPr>
              <a:t>, </a:t>
            </a:r>
            <a:r>
              <a:rPr lang="ro-RO" sz="2000" dirty="0" smtClean="0">
                <a:solidFill>
                  <a:srgbClr val="00B050"/>
                </a:solidFill>
                <a:latin typeface="MAC C Times" pitchFamily="18" charset="0"/>
              </a:rPr>
              <a:t>vo rana prolet koga maticata }e po~ne da nese jajca</a:t>
            </a:r>
            <a:r>
              <a:rPr lang="ro-RO" sz="2000" dirty="0" smtClean="0">
                <a:latin typeface="MAC C Times" pitchFamily="18" charset="0"/>
              </a:rPr>
              <a:t>. Prose~nite vremenski uslovi za dodavawe na fidbi e kon </a:t>
            </a:r>
            <a:r>
              <a:rPr lang="ro-RO" sz="2000" dirty="0" smtClean="0">
                <a:solidFill>
                  <a:srgbClr val="0070C0"/>
                </a:solidFill>
                <a:latin typeface="MAC C Times" pitchFamily="18" charset="0"/>
              </a:rPr>
              <a:t>krajot na februari</a:t>
            </a:r>
            <a:r>
              <a:rPr lang="ro-RO" sz="2000" dirty="0" smtClean="0">
                <a:latin typeface="MAC C Times" pitchFamily="18" charset="0"/>
              </a:rPr>
              <a:t>. Mo`no e vo ovoj period da e u{te ladno vo ko{nicata, me|utoa mo`e da se po~ne so prihranuvawe. Toa zna~i deka so prihranuvawe treba da se po~ne pred masovnoto sobirawe na polen i se prepora~uva hraneweto da e </a:t>
            </a:r>
            <a:r>
              <a:rPr lang="ro-RO" sz="2000" dirty="0" smtClean="0">
                <a:solidFill>
                  <a:srgbClr val="0070C0"/>
                </a:solidFill>
                <a:latin typeface="MAC C Times" pitchFamily="18" charset="0"/>
              </a:rPr>
              <a:t>6 do 8 nedeli</a:t>
            </a:r>
            <a:r>
              <a:rPr lang="ro-RO" sz="2000" dirty="0" smtClean="0">
                <a:latin typeface="MAC C Times" pitchFamily="18" charset="0"/>
              </a:rPr>
              <a:t>. Proletnata ishrana so Fidbi, bez obzir na re`imot na ishrana iznesuva od </a:t>
            </a:r>
            <a:r>
              <a:rPr lang="ro-RO" sz="2000" dirty="0" smtClean="0">
                <a:solidFill>
                  <a:srgbClr val="0070C0"/>
                </a:solidFill>
                <a:latin typeface="MAC C Times" pitchFamily="18" charset="0"/>
              </a:rPr>
              <a:t>0,8 do 1,2 kg po dru{tvo</a:t>
            </a:r>
            <a:r>
              <a:rPr lang="ro-RO" sz="2000" dirty="0" smtClean="0">
                <a:latin typeface="MAC C Times" pitchFamily="18" charset="0"/>
              </a:rPr>
              <a:t>. (</a:t>
            </a:r>
            <a:r>
              <a:rPr lang="ro-RO" sz="2000" b="1" dirty="0" smtClean="0">
                <a:latin typeface="MAC C Times" pitchFamily="18" charset="0"/>
              </a:rPr>
              <a:t>Fitbi ne se koristi dodeka dru{tvata se vo zimsko kube</a:t>
            </a:r>
            <a:r>
              <a:rPr lang="ro-RO" sz="2000" dirty="0" smtClean="0">
                <a:latin typeface="MAC C Times" pitchFamily="18" charset="0"/>
              </a:rPr>
              <a:t>).</a:t>
            </a:r>
            <a:endParaRPr lang="en-US" sz="2000" dirty="0" smtClean="0">
              <a:latin typeface="MAC C Times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dirty="0" smtClean="0">
                <a:latin typeface="MAC C Times" pitchFamily="18" charset="0"/>
              </a:rPr>
              <a:t>Vo letnite meseci, </a:t>
            </a:r>
            <a:r>
              <a:rPr lang="ro-RO" sz="2000" b="1" u="sng" dirty="0" smtClean="0">
                <a:solidFill>
                  <a:srgbClr val="FF0000"/>
                </a:solidFill>
                <a:latin typeface="MAC C Times" pitchFamily="18" charset="0"/>
              </a:rPr>
              <a:t>vo su{en period </a:t>
            </a:r>
            <a:r>
              <a:rPr lang="ro-RO" sz="2000" dirty="0" smtClean="0">
                <a:latin typeface="MAC C Times" pitchFamily="18" charset="0"/>
              </a:rPr>
              <a:t>koga koli~inata na polen e zna~itelno namalena so kvalitet koj ne e adekvaten za razvoj na dru{tvata, odnosno koga p~elinite dru{tva naglo zaslabuvaat. Vo periodot koga dru{tvoto nema p~eli koi izletuvaat na pa{a </a:t>
            </a:r>
            <a:r>
              <a:rPr lang="ro-RO" sz="2000" dirty="0" smtClean="0">
                <a:solidFill>
                  <a:srgbClr val="00B050"/>
                </a:solidFill>
                <a:latin typeface="MAC C Times" pitchFamily="18" charset="0"/>
              </a:rPr>
              <a:t>(roevi) </a:t>
            </a:r>
            <a:r>
              <a:rPr lang="ro-RO" sz="2000" dirty="0" smtClean="0">
                <a:latin typeface="MAC C Times" pitchFamily="18" charset="0"/>
              </a:rPr>
              <a:t>ili </a:t>
            </a:r>
            <a:r>
              <a:rPr lang="ro-RO" sz="2000" b="1" u="sng" dirty="0" smtClean="0">
                <a:latin typeface="MAC C Times" pitchFamily="18" charset="0"/>
              </a:rPr>
              <a:t>za </a:t>
            </a:r>
            <a:r>
              <a:rPr lang="ro-RO" sz="2000" b="1" u="sng" dirty="0" smtClean="0">
                <a:solidFill>
                  <a:srgbClr val="FF0000"/>
                </a:solidFill>
                <a:latin typeface="MAC C Times" pitchFamily="18" charset="0"/>
              </a:rPr>
              <a:t>vreme na proizvodstvo na matici </a:t>
            </a:r>
            <a:r>
              <a:rPr lang="ro-RO" sz="2000" dirty="0" smtClean="0">
                <a:latin typeface="MAC C Times" pitchFamily="18" charset="0"/>
              </a:rPr>
              <a:t>se prepora~uva toa dru{tvo da se prihranuva so Fidbi poga~i.</a:t>
            </a:r>
            <a:endParaRPr lang="en-US" sz="2000" dirty="0" smtClean="0">
              <a:latin typeface="MAC C Times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b="1" u="sng" dirty="0" smtClean="0">
                <a:solidFill>
                  <a:srgbClr val="FF0000"/>
                </a:solidFill>
                <a:latin typeface="MAC C Times" pitchFamily="18" charset="0"/>
              </a:rPr>
              <a:t>Na krajot na letoto</a:t>
            </a:r>
            <a:r>
              <a:rPr lang="ro-RO" sz="2000" dirty="0" smtClean="0">
                <a:latin typeface="MAC C Times" pitchFamily="18" charset="0"/>
              </a:rPr>
              <a:t>, koga e namalena koli~inata na prirodniot polen i zapo~nuva </a:t>
            </a:r>
            <a:r>
              <a:rPr lang="ro-RO" sz="2000" dirty="0" smtClean="0">
                <a:solidFill>
                  <a:srgbClr val="00B0F0"/>
                </a:solidFill>
                <a:latin typeface="MAC C Times" pitchFamily="18" charset="0"/>
              </a:rPr>
              <a:t>pripremata za zazimuvawe na dru{tvata</a:t>
            </a:r>
            <a:r>
              <a:rPr lang="ro-RO" sz="2000" dirty="0" smtClean="0">
                <a:latin typeface="MAC C Times" pitchFamily="18" charset="0"/>
              </a:rPr>
              <a:t>. Za vreme na </a:t>
            </a:r>
            <a:r>
              <a:rPr lang="ro-RO" sz="2000" dirty="0" smtClean="0">
                <a:solidFill>
                  <a:srgbClr val="00B050"/>
                </a:solidFill>
                <a:latin typeface="MAC C Times" pitchFamily="18" charset="0"/>
              </a:rPr>
              <a:t>po~etokot na ladnite no}i</a:t>
            </a:r>
            <a:r>
              <a:rPr lang="ro-RO" sz="2000" dirty="0" smtClean="0">
                <a:latin typeface="MAC C Times" pitchFamily="18" charset="0"/>
              </a:rPr>
              <a:t>, </a:t>
            </a:r>
            <a:r>
              <a:rPr lang="ro-RO" sz="2000" b="1" u="sng" dirty="0" smtClean="0">
                <a:solidFill>
                  <a:srgbClr val="FF0000"/>
                </a:solidFill>
                <a:latin typeface="MAC C Times" pitchFamily="18" charset="0"/>
              </a:rPr>
              <a:t>za odr`uvawe na novite dru{tva</a:t>
            </a:r>
            <a:r>
              <a:rPr lang="ro-RO" sz="2000" dirty="0" smtClean="0">
                <a:latin typeface="MAC C Times" pitchFamily="18" charset="0"/>
              </a:rPr>
              <a:t>. Ovoj period mo`e da se prodol`i </a:t>
            </a:r>
            <a:r>
              <a:rPr lang="ro-RO" sz="2000" dirty="0" smtClean="0">
                <a:solidFill>
                  <a:srgbClr val="FF0000"/>
                </a:solidFill>
                <a:latin typeface="MAC C Times" pitchFamily="18" charset="0"/>
              </a:rPr>
              <a:t>za novite roevi od juli, avgust se do septemvri mesec.</a:t>
            </a:r>
            <a:endParaRPr lang="en-US" sz="2000" dirty="0" smtClean="0">
              <a:solidFill>
                <a:srgbClr val="FF0000"/>
              </a:solidFill>
              <a:latin typeface="MAC C Times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1"/>
            <a:ext cx="85344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Op{ti soveti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 smtClean="0">
                <a:latin typeface="MAC C Times" pitchFamily="18" charset="0"/>
              </a:rPr>
              <a:t>Pri prihranuvaweto na p~elite so fit</a:t>
            </a:r>
            <a:r>
              <a:rPr lang="en-US" dirty="0" smtClean="0">
                <a:latin typeface="MAC C Times" pitchFamily="18" charset="0"/>
              </a:rPr>
              <a:t>-</a:t>
            </a:r>
            <a:r>
              <a:rPr lang="ro-RO" dirty="0" smtClean="0">
                <a:latin typeface="MAC C Times" pitchFamily="18" charset="0"/>
              </a:rPr>
              <a:t>bi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na krajot na zimata </a:t>
            </a:r>
            <a:r>
              <a:rPr lang="ro-RO" dirty="0" smtClean="0">
                <a:latin typeface="MAC C Times" pitchFamily="18" charset="0"/>
              </a:rPr>
              <a:t>koga p~elite ne mo`e da izleguvaat od ko{nicata treba da se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vodi smetka tie da imaaat i rezervna hrana-med ili vo kraen slu~aj treba da im se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dade i drug vid na hrana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(p</a:t>
            </a:r>
            <a:r>
              <a:rPr lang="mk-MK" dirty="0" smtClean="0">
                <a:solidFill>
                  <a:srgbClr val="0070C0"/>
                </a:solidFill>
                <a:latin typeface="MAC C Times" pitchFamily="18" charset="0"/>
              </a:rPr>
              <a:t>риродна-мед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).</a:t>
            </a:r>
            <a:endParaRPr lang="en-US" dirty="0" smtClean="0">
              <a:solidFill>
                <a:srgbClr val="0070C0"/>
              </a:solidFill>
              <a:latin typeface="MAC C 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 smtClean="0">
                <a:latin typeface="MAC C Times" pitchFamily="18" charset="0"/>
              </a:rPr>
              <a:t>Na krajot na zimata isklu~ivo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se prepora~uva hranewe so poga~i</a:t>
            </a:r>
            <a:r>
              <a:rPr lang="ro-RO" dirty="0" smtClean="0">
                <a:latin typeface="MAC C Times" pitchFamily="18" charset="0"/>
              </a:rPr>
              <a:t>.</a:t>
            </a:r>
            <a:endParaRPr lang="en-US" dirty="0" smtClean="0">
              <a:latin typeface="MAC C 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 smtClean="0">
                <a:latin typeface="MAC C Times" pitchFamily="18" charset="0"/>
              </a:rPr>
              <a:t>Vo tekot na pripremata na Fidbi poga~ite ili sirupot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ne se koristi vrela voda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bidej}i so toa }e se o{tetat proteinite, vitaminite i drugite supstancii vo nego.</a:t>
            </a:r>
            <a:endParaRPr lang="en-US" dirty="0" smtClean="0">
              <a:solidFill>
                <a:srgbClr val="00B050"/>
              </a:solidFill>
              <a:latin typeface="MAC C 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 smtClean="0">
                <a:latin typeface="MAC C Times" pitchFamily="18" charset="0"/>
              </a:rPr>
              <a:t>Vo tekot na skladiraweto na hranata poradi bogatiot sostav so proteini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mo`no e da se javi fermentacija </a:t>
            </a:r>
            <a:r>
              <a:rPr lang="ro-RO" dirty="0" smtClean="0">
                <a:latin typeface="MAC C Times" pitchFamily="18" charset="0"/>
              </a:rPr>
              <a:t>{to ne e po`elno za ponatamo{noto davawe na poga~ite ili sirupot.</a:t>
            </a:r>
            <a:endParaRPr lang="en-US" dirty="0" smtClean="0">
              <a:latin typeface="MAC C 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Sve`o dadenite poga~i i sirup go namaluvaat rizikot od fermentacijata</a:t>
            </a:r>
            <a:r>
              <a:rPr lang="ro-RO" dirty="0" smtClean="0">
                <a:latin typeface="MAC C Times" pitchFamily="18" charset="0"/>
              </a:rPr>
              <a:t>, pri {to na p~elite im se davaat porcii vo koli~ini za koi smetame deka }e gi potro{at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vo tekot na 1 do 2 dena</a:t>
            </a:r>
            <a:r>
              <a:rPr lang="ro-RO" dirty="0" smtClean="0">
                <a:latin typeface="MAC C Times" pitchFamily="18" charset="0"/>
              </a:rPr>
              <a:t>, a so toa se namaluva i rizikot od fermentacijata. Dosega{noto na{e iskustvo uka`uva na toa deka prvite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znaci na fermentacija kaj prigotvenite poga~i se javuvaat po 4 meseci, a kaj sirupot posle 2 do 3 nedeli.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MAC C Times" pitchFamily="18" charset="0"/>
              </a:rPr>
              <a:t>K</a:t>
            </a:r>
            <a:r>
              <a:rPr lang="ro-RO" dirty="0" smtClean="0">
                <a:latin typeface="MAC C Times" pitchFamily="18" charset="0"/>
              </a:rPr>
              <a:t>aj mnogu slabite dru{tva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od 1 do 2 ulici ne se prepora~uva upotreba na fitbi.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 smtClean="0">
                <a:latin typeface="MAC C Times" pitchFamily="18" charset="0"/>
              </a:rPr>
              <a:t>Do upotrebata fitbi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se ~uva na suvo i ladno mesto</a:t>
            </a:r>
            <a:r>
              <a:rPr lang="ro-RO" dirty="0" smtClean="0">
                <a:latin typeface="MAC C Times" pitchFamily="18" charset="0"/>
              </a:rPr>
              <a:t>. Dokolku otvorenata vre}a ne se upotrebuva podolgo vreme treba da se ~uva od vlaga.</a:t>
            </a:r>
            <a:endParaRPr lang="en-US" dirty="0" smtClean="0">
              <a:latin typeface="MAC C 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 smtClean="0">
                <a:latin typeface="MAC C Times" pitchFamily="18" charset="0"/>
              </a:rPr>
              <a:t>Vre}ite koi se ~uvaat treba da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se za{titeni od glodari i molci</a:t>
            </a:r>
            <a:r>
              <a:rPr lang="ro-RO" dirty="0" smtClean="0">
                <a:latin typeface="MAC C Times" pitchFamily="18" charset="0"/>
              </a:rPr>
              <a:t>.</a:t>
            </a:r>
            <a:endParaRPr lang="en-US" dirty="0" smtClean="0">
              <a:latin typeface="MAC C Times" pitchFamily="18" charset="0"/>
            </a:endParaRPr>
          </a:p>
          <a:p>
            <a:pPr algn="just"/>
            <a:r>
              <a:rPr lang="ro-RO" dirty="0" smtClean="0">
                <a:latin typeface="MAC C Times" pitchFamily="18" charset="0"/>
              </a:rPr>
              <a:t> </a:t>
            </a:r>
            <a:endParaRPr lang="en-US" dirty="0" smtClean="0">
              <a:latin typeface="MAC C 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6106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 Ф</a:t>
            </a:r>
            <a:r>
              <a:rPr lang="mk-MK" sz="1600" b="1" dirty="0" smtClean="0"/>
              <a:t>орми  </a:t>
            </a:r>
            <a:r>
              <a:rPr lang="en-US" sz="1600" b="1" dirty="0" err="1" smtClean="0"/>
              <a:t>na</a:t>
            </a:r>
            <a:r>
              <a:rPr lang="mk-MK" sz="1600" b="1" dirty="0" smtClean="0"/>
              <a:t>  употреб</a:t>
            </a:r>
            <a:r>
              <a:rPr lang="en-US" sz="1600" b="1" dirty="0" smtClean="0"/>
              <a:t>a  </a:t>
            </a:r>
            <a:r>
              <a:rPr lang="mk-MK" sz="1600" b="1" dirty="0" smtClean="0"/>
              <a:t>на  </a:t>
            </a:r>
            <a:r>
              <a:rPr lang="en-US" sz="1600" b="1" dirty="0" smtClean="0"/>
              <a:t>FEEDBEE</a:t>
            </a:r>
            <a:r>
              <a:rPr lang="en-US" sz="1600" dirty="0" smtClean="0"/>
              <a:t>. </a:t>
            </a:r>
          </a:p>
          <a:p>
            <a:pPr lvl="0" algn="just"/>
            <a:r>
              <a:rPr lang="mk-MK" sz="1600" dirty="0" smtClean="0">
                <a:solidFill>
                  <a:srgbClr val="00B0F0"/>
                </a:solidFill>
              </a:rPr>
              <a:t>Во  облиг  на  праф(путер), </a:t>
            </a:r>
            <a:r>
              <a:rPr lang="mk-MK" sz="1600" dirty="0" smtClean="0"/>
              <a:t>се  користи  кога имаме  поволни  временски  услови,   да  е  доволно  топло,  да  нема  ветер, да  нема  влага , во  близина  на  нашиот  пчеларник (5-Кмм) да  нема  пчели (за  да  нема грабеж).  Се  става  во  еден  сад  и  се  остава  на  пчеларникот  или  во  негова  близина.</a:t>
            </a:r>
            <a:endParaRPr lang="en-US" sz="1600" dirty="0" smtClean="0"/>
          </a:p>
          <a:p>
            <a:pPr lvl="0" algn="just"/>
            <a:r>
              <a:rPr lang="mk-MK" sz="1600" dirty="0" smtClean="0">
                <a:solidFill>
                  <a:srgbClr val="00B0F0"/>
                </a:solidFill>
              </a:rPr>
              <a:t>Во  облиг  на  тесто (погача), </a:t>
            </a:r>
            <a:r>
              <a:rPr lang="mk-MK" sz="1600" dirty="0" smtClean="0"/>
              <a:t>се  става  над  рамките  во  кошницата. Вака и најчесто  се  користи  во  сите  сезони, независно  од  временските  услови   (ветер, влага, високи  или  ниски  температури), независно  дали  во  наша  близина  имаме  пчели, најефективно е. Fe</a:t>
            </a:r>
            <a:r>
              <a:rPr lang="en-US" sz="1600" dirty="0" err="1" smtClean="0"/>
              <a:t>edbee</a:t>
            </a:r>
            <a:r>
              <a:rPr lang="en-US" sz="1600" dirty="0" smtClean="0"/>
              <a:t> </a:t>
            </a:r>
            <a:r>
              <a:rPr lang="mk-MK" sz="1600" dirty="0" smtClean="0"/>
              <a:t> зависно  од  сезоната  се  додава  на  проценти ( % ) во  тестената  храна. Нашите  истражувања  имат  покажано  дека   во  рана  есен, во есен  и  зима  се  користи  тесто   (погачи)  со     10-15 % feedbee.  Во  рана  пролет  и  во  пролет  процентот  на  feedbee  во  погачата  треба  да  е  над  20%, но  не  повеке  од  50%.</a:t>
            </a:r>
            <a:endParaRPr lang="en-US" sz="1600" dirty="0" smtClean="0"/>
          </a:p>
          <a:p>
            <a:pPr algn="just"/>
            <a:r>
              <a:rPr lang="mk-MK" sz="1600" dirty="0" smtClean="0">
                <a:solidFill>
                  <a:srgbClr val="FF0000"/>
                </a:solidFill>
              </a:rPr>
              <a:t>На нашиот  веб-сајт  и  амбалажа  од  feedbee  </a:t>
            </a:r>
            <a:r>
              <a:rPr lang="mk-MK" sz="1600" dirty="0" smtClean="0"/>
              <a:t>имаме  истакното  </a:t>
            </a:r>
            <a:r>
              <a:rPr lang="en-US" sz="1600" dirty="0" err="1" smtClean="0"/>
              <a:t>неколку</a:t>
            </a:r>
            <a:r>
              <a:rPr lang="en-US" sz="1600" dirty="0" smtClean="0"/>
              <a:t> </a:t>
            </a:r>
            <a:r>
              <a:rPr lang="mk-MK" sz="1600" dirty="0" smtClean="0"/>
              <a:t> упатства   на  употреба  на </a:t>
            </a:r>
            <a:r>
              <a:rPr lang="en-US" sz="1600" dirty="0" err="1" smtClean="0"/>
              <a:t>feedbee</a:t>
            </a:r>
            <a:r>
              <a:rPr lang="mk-MK" sz="1600" dirty="0" smtClean="0"/>
              <a:t>.  Тесто  е подготвено по  наш  рецепт (целта е да се избегне формирањето на </a:t>
            </a:r>
            <a:r>
              <a:rPr lang="en-US" sz="1600" dirty="0" err="1" smtClean="0"/>
              <a:t>hydroxymethylfurfural</a:t>
            </a:r>
            <a:r>
              <a:rPr lang="mk-MK" sz="1600" dirty="0" smtClean="0"/>
              <a:t>). </a:t>
            </a:r>
            <a:endParaRPr lang="en-US" sz="1600" dirty="0" smtClean="0"/>
          </a:p>
          <a:p>
            <a:pPr lvl="0" algn="just"/>
            <a:r>
              <a:rPr lang="mk-MK" sz="1600" dirty="0" smtClean="0">
                <a:solidFill>
                  <a:srgbClr val="00B0F0"/>
                </a:solidFill>
              </a:rPr>
              <a:t>Трета  форма  на  употреба  е  во  облиг  на  сируп</a:t>
            </a:r>
            <a:r>
              <a:rPr lang="mk-MK" sz="1600" dirty="0" smtClean="0"/>
              <a:t>,  и  во  ова  форма  feedbee се  додава  во  секоја  сезона  но  не  се  препорачува  за  време  на  мраз,  feedbee  се  миксира  во  сируп, и  се  дава  во  хранилка.</a:t>
            </a:r>
            <a:endParaRPr lang="en-US" sz="1600" dirty="0" smtClean="0"/>
          </a:p>
          <a:p>
            <a:pPr algn="just"/>
            <a:r>
              <a:rPr lang="mk-MK" sz="1600" dirty="0" smtClean="0"/>
              <a:t>Она  што  е  најважно да  се  наведе  е  дека  </a:t>
            </a:r>
            <a:r>
              <a:rPr lang="en-US" sz="1600" dirty="0" err="1" smtClean="0"/>
              <a:t>Feedbee</a:t>
            </a:r>
            <a:r>
              <a:rPr lang="en-US" sz="1600" dirty="0" smtClean="0"/>
              <a:t>   </a:t>
            </a:r>
            <a:r>
              <a:rPr lang="en-US" sz="1600" dirty="0" err="1" smtClean="0"/>
              <a:t>им</a:t>
            </a:r>
            <a:r>
              <a:rPr lang="en-US" sz="1600" dirty="0" smtClean="0"/>
              <a:t>  </a:t>
            </a:r>
            <a:r>
              <a:rPr lang="en-US" sz="1600" dirty="0" err="1" smtClean="0"/>
              <a:t>одговара</a:t>
            </a:r>
            <a:r>
              <a:rPr lang="en-US" sz="1600" dirty="0" smtClean="0"/>
              <a:t>  </a:t>
            </a:r>
            <a:r>
              <a:rPr lang="en-US" sz="1600" dirty="0" err="1" smtClean="0"/>
              <a:t>на</a:t>
            </a:r>
            <a:r>
              <a:rPr lang="en-US" sz="1600" dirty="0" smtClean="0"/>
              <a:t>  </a:t>
            </a:r>
            <a:r>
              <a:rPr lang="en-US" sz="1600" dirty="0" err="1" smtClean="0"/>
              <a:t>потребите</a:t>
            </a:r>
            <a:r>
              <a:rPr lang="en-US" sz="1600" dirty="0" smtClean="0"/>
              <a:t>  </a:t>
            </a:r>
            <a:r>
              <a:rPr lang="en-US" sz="1600" dirty="0" err="1" smtClean="0"/>
              <a:t>на</a:t>
            </a:r>
            <a:r>
              <a:rPr lang="en-US" sz="1600" dirty="0" smtClean="0"/>
              <a:t>  </a:t>
            </a:r>
            <a:r>
              <a:rPr lang="en-US" sz="1600" dirty="0" err="1" smtClean="0"/>
              <a:t>пчелите</a:t>
            </a:r>
            <a:r>
              <a:rPr lang="en-US" sz="1600" dirty="0" smtClean="0"/>
              <a:t>  и </a:t>
            </a:r>
            <a:r>
              <a:rPr lang="mk-MK" sz="1600" dirty="0" smtClean="0"/>
              <a:t>во време кога се се поизразени </a:t>
            </a:r>
            <a:r>
              <a:rPr lang="en-US" sz="1600" dirty="0" smtClean="0"/>
              <a:t> </a:t>
            </a:r>
            <a:r>
              <a:rPr lang="en-US" sz="1600" dirty="0" err="1" smtClean="0"/>
              <a:t>климатски</a:t>
            </a:r>
            <a:r>
              <a:rPr lang="mk-MK" sz="1600" dirty="0" smtClean="0"/>
              <a:t>те  промени .</a:t>
            </a:r>
            <a:endParaRPr lang="en-US" sz="1600" dirty="0" smtClean="0"/>
          </a:p>
          <a:p>
            <a:pPr algn="just"/>
            <a:r>
              <a:rPr lang="mk-MK" sz="1600" dirty="0" smtClean="0"/>
              <a:t>За  понатамошните   информирања  можете слободно да ја користите </a:t>
            </a:r>
          </a:p>
          <a:p>
            <a:pPr algn="just"/>
            <a:r>
              <a:rPr lang="mk-MK" sz="1600" dirty="0" smtClean="0"/>
              <a:t>веб-страница</a:t>
            </a:r>
            <a:r>
              <a:rPr lang="en-US" sz="1600" dirty="0" smtClean="0"/>
              <a:t>:       </a:t>
            </a:r>
            <a:r>
              <a:rPr lang="mk-MK" sz="1600" b="1" u="sng" dirty="0" smtClean="0">
                <a:solidFill>
                  <a:srgbClr val="FF0000"/>
                </a:solidFill>
              </a:rPr>
              <a:t>www. Feedbee.</a:t>
            </a:r>
            <a:r>
              <a:rPr lang="en-US" sz="1600" b="1" u="sng" dirty="0" smtClean="0">
                <a:solidFill>
                  <a:srgbClr val="FF0000"/>
                </a:solidFill>
              </a:rPr>
              <a:t>com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mk-MK" sz="1600" dirty="0" smtClean="0">
                <a:solidFill>
                  <a:srgbClr val="FF0000"/>
                </a:solidFill>
              </a:rPr>
              <a:t>. 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mk-MK" sz="1600" dirty="0" smtClean="0">
              <a:solidFill>
                <a:srgbClr val="FF0000"/>
              </a:solidFill>
            </a:endParaRPr>
          </a:p>
          <a:p>
            <a:pPr algn="just"/>
            <a:r>
              <a:rPr lang="en-US" sz="1600" dirty="0" smtClean="0"/>
              <a:t>И</a:t>
            </a:r>
            <a:r>
              <a:rPr lang="mk-MK" sz="1600" dirty="0" smtClean="0"/>
              <a:t>ли за  Македонија </a:t>
            </a:r>
            <a:r>
              <a:rPr lang="en-US" sz="1600" dirty="0" smtClean="0"/>
              <a:t>: </a:t>
            </a:r>
            <a:r>
              <a:rPr lang="en-US" sz="1600" b="1" u="sng" dirty="0" smtClean="0">
                <a:solidFill>
                  <a:srgbClr val="FF0000"/>
                </a:solidFill>
              </a:rPr>
              <a:t>www.feedbee.mk</a:t>
            </a:r>
            <a:r>
              <a:rPr lang="en-US" sz="1600" dirty="0" smtClean="0">
                <a:solidFill>
                  <a:srgbClr val="FF0000"/>
                </a:solidFill>
              </a:rPr>
              <a:t>; e-mail  </a:t>
            </a:r>
            <a:r>
              <a:rPr lang="en-US" sz="1600" b="1" u="sng" dirty="0" smtClean="0">
                <a:solidFill>
                  <a:srgbClr val="FF0000"/>
                </a:solidFill>
              </a:rPr>
              <a:t>feedbee@hotmail.com </a:t>
            </a:r>
            <a:r>
              <a:rPr lang="en-US" sz="1600" dirty="0" smtClean="0"/>
              <a:t>; </a:t>
            </a:r>
            <a:endParaRPr lang="mk-MK" sz="1600" dirty="0" smtClean="0"/>
          </a:p>
          <a:p>
            <a:pPr algn="just"/>
            <a:r>
              <a:rPr lang="en-US" sz="1600" dirty="0" smtClean="0"/>
              <a:t>K</a:t>
            </a:r>
            <a:r>
              <a:rPr lang="mk-MK" sz="1600" dirty="0" smtClean="0"/>
              <a:t>онтакт  тел. </a:t>
            </a:r>
            <a:r>
              <a:rPr lang="mk-MK" sz="1600" b="1" u="sng" dirty="0" smtClean="0">
                <a:solidFill>
                  <a:srgbClr val="FF0000"/>
                </a:solidFill>
              </a:rPr>
              <a:t>070-532-215; 075-427-846; 00355-682376834</a:t>
            </a:r>
            <a:r>
              <a:rPr lang="mk-MK" sz="1600" b="1" u="sng" dirty="0" smtClean="0"/>
              <a:t>;  </a:t>
            </a:r>
            <a:endParaRPr lang="en-US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Kako ponataka?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/>
            <a:r>
              <a:rPr lang="ro-RO" dirty="0" smtClean="0">
                <a:latin typeface="MAC C Times" pitchFamily="18" charset="0"/>
              </a:rPr>
              <a:t>Za p~elite se znae deka na planetata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postojat od 10 do 12 miljoni godini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pred pojavata na ~ovekot </a:t>
            </a:r>
            <a:r>
              <a:rPr lang="ro-RO" dirty="0" smtClean="0">
                <a:latin typeface="MAC C Times" pitchFamily="18" charset="0"/>
              </a:rPr>
              <a:t>i toa treba da e osnova na na{eto po~ituvawe prema niv, koi isto taka doka`aa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deka mo`at da pre`iveat golemi prirodni promeni duri i ledeniot period. </a:t>
            </a:r>
            <a:endParaRPr lang="en-US" dirty="0" smtClean="0">
              <a:solidFill>
                <a:srgbClr val="0070C0"/>
              </a:solidFill>
              <a:latin typeface="MAC C Times" pitchFamily="18" charset="0"/>
            </a:endParaRPr>
          </a:p>
          <a:p>
            <a:pPr algn="just"/>
            <a:r>
              <a:rPr lang="ro-RO" dirty="0" smtClean="0">
                <a:latin typeface="MAC C Times" pitchFamily="18" charset="0"/>
              </a:rPr>
              <a:t>Kako pr. }e go izdvoime vremenskiot period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pliocen</a:t>
            </a:r>
            <a:r>
              <a:rPr lang="ro-RO" dirty="0" smtClean="0">
                <a:latin typeface="MAC C Times" pitchFamily="18" charset="0"/>
              </a:rPr>
              <a:t> (pred okolu 3 miljoni godini) ili raniot pleustocen koga rodot </a:t>
            </a:r>
            <a:r>
              <a:rPr lang="ro-RO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Apis</a:t>
            </a:r>
            <a:r>
              <a:rPr lang="ro-RO" dirty="0" smtClean="0">
                <a:latin typeface="MAC C Times" pitchFamily="18" charset="0"/>
              </a:rPr>
              <a:t>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razvil sovr{ena toplinska homeostaza koja im ovozmo`ila pogolema nezavisnost od okolinata, </a:t>
            </a:r>
            <a:r>
              <a:rPr lang="ro-RO" dirty="0" smtClean="0">
                <a:latin typeface="MAC C Times" pitchFamily="18" charset="0"/>
              </a:rPr>
              <a:t>pri toa gradej}i gnezda vo {uplini (karpi, drva i dr.). Ovoj tip na promena kaj niv go razvil i ~uvstvoto da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se snao|aat vo temni uslovi. </a:t>
            </a:r>
            <a:r>
              <a:rPr lang="ro-RO" dirty="0" smtClean="0">
                <a:latin typeface="MAC C Times" pitchFamily="18" charset="0"/>
              </a:rPr>
              <a:t>Vo evoluciska smisla na zborot mo`e da se re~e deka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nie sme samo gosti vo nivniot dvor,</a:t>
            </a:r>
            <a:r>
              <a:rPr lang="ro-RO" dirty="0" smtClean="0">
                <a:latin typeface="MAC C Times" pitchFamily="18" charset="0"/>
              </a:rPr>
              <a:t> bidej}i tragi na moderniot ~ovek (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Homo sapiens</a:t>
            </a:r>
            <a:r>
              <a:rPr lang="ro-RO" dirty="0" smtClean="0">
                <a:latin typeface="MAC C Times" pitchFamily="18" charset="0"/>
              </a:rPr>
              <a:t>) nao|ame samo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pred 200 000 godini</a:t>
            </a:r>
            <a:r>
              <a:rPr lang="ro-RO" dirty="0" smtClean="0">
                <a:latin typeface="MAC C Times" pitchFamily="18" charset="0"/>
              </a:rPr>
              <a:t>.</a:t>
            </a:r>
            <a:endParaRPr lang="en-US" dirty="0" smtClean="0">
              <a:latin typeface="MAC C Times" pitchFamily="18" charset="0"/>
            </a:endParaRPr>
          </a:p>
          <a:p>
            <a:pPr algn="just"/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Zna~i vo racete imame `ivi organizmi koj dokolku gi poslu{ame }e ni poka`at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kako ponataka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, bidej}i samo tie go znaat vistinskiot odgovor za toa. Vo toa ne treba da se ubeduvame.</a:t>
            </a:r>
            <a:endParaRPr lang="en-US" dirty="0" smtClean="0">
              <a:solidFill>
                <a:srgbClr val="7030A0"/>
              </a:solidFill>
              <a:latin typeface="MAC C Times" pitchFamily="18" charset="0"/>
            </a:endParaRPr>
          </a:p>
        </p:txBody>
      </p:sp>
      <p:pic>
        <p:nvPicPr>
          <p:cNvPr id="28674" name="Picture 2" descr="http://t2.gstatic.com/images?q=tbn:ANd9GcQ03oBwEt70b1_SX6jyoMRen2dRn0Lr29eTuXYuNymorOYRWdTo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724400"/>
            <a:ext cx="1905000" cy="1828800"/>
          </a:xfrm>
          <a:prstGeom prst="rect">
            <a:avLst/>
          </a:prstGeom>
          <a:noFill/>
        </p:spPr>
      </p:pic>
      <p:pic>
        <p:nvPicPr>
          <p:cNvPr id="28676" name="Picture 4" descr="http://t0.gstatic.com/images?q=tbn:ANd9GcSfPu7t3EwtdJ0KQRFi9vfXDm5B04TcEaPmDgHEWyHXAsISBPf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5029200"/>
            <a:ext cx="2667000" cy="151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5105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chemeClr val="accent6">
                    <a:lumMod val="75000"/>
                  </a:schemeClr>
                </a:solidFill>
                <a:latin typeface="MAC C Times" pitchFamily="18" charset="0"/>
              </a:rPr>
              <a:t>VI POSAKUVAME ODLI^NI DRU[TVA SO OBILEN PRINOS NA MED!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MAC C 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7030A0"/>
                </a:solidFill>
                <a:latin typeface="MAC C Times" pitchFamily="18" charset="0"/>
              </a:rPr>
              <a:t>[to pretstavuvaat zalihite?</a:t>
            </a:r>
            <a:endParaRPr lang="en-US" dirty="0">
              <a:solidFill>
                <a:srgbClr val="7030A0"/>
              </a:solidFill>
              <a:latin typeface="MAC C Times" pitchFamily="18" charset="0"/>
            </a:endParaRPr>
          </a:p>
          <a:p>
            <a:pPr algn="ctr"/>
            <a:endParaRPr lang="en-US" dirty="0"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Zalihite ne se samo </a:t>
            </a:r>
            <a:r>
              <a:rPr lang="ro-RO" b="1" dirty="0">
                <a:solidFill>
                  <a:srgbClr val="00B0F0"/>
                </a:solidFill>
                <a:latin typeface="MAC C Times" pitchFamily="18" charset="0"/>
              </a:rPr>
              <a:t>med i polen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koj gi gledame vo ko{nicata, tuku zalihite se i </a:t>
            </a:r>
            <a:r>
              <a:rPr lang="ro-RO" b="1" dirty="0">
                <a:solidFill>
                  <a:srgbClr val="FF0000"/>
                </a:solidFill>
                <a:latin typeface="MAC C Times" pitchFamily="18" charset="0"/>
              </a:rPr>
              <a:t>masno-proteinskoto tkivo 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na zimskite p~eli. Ova tkivo prakti~no e i nezamenlivo za proletniot razvoj na p~elite, bidej}i se koristi za ishrana na </a:t>
            </a:r>
            <a:r>
              <a:rPr lang="ro-RO" b="1" u="sng" dirty="0">
                <a:solidFill>
                  <a:srgbClr val="00B050"/>
                </a:solidFill>
                <a:latin typeface="MAC C Times" pitchFamily="18" charset="0"/>
              </a:rPr>
              <a:t>prvoto proletno leglo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MAC C 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Z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a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`al, vo praksa, odnosno </a:t>
            </a:r>
            <a:r>
              <a:rPr lang="ro-RO" dirty="0">
                <a:solidFill>
                  <a:srgbClr val="FF0000"/>
                </a:solidFill>
                <a:latin typeface="MAC C Times" pitchFamily="18" charset="0"/>
              </a:rPr>
              <a:t>vo literaturnite podatoci preovladuvaat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pove}e pi{ani tekstovi vo koi prednost se dava na {e}ernata ishrana i poradi toa dolgo vreme im treba{e na nekoi iskusni p~elari da svatat deka </a:t>
            </a:r>
            <a:r>
              <a:rPr lang="ro-RO" dirty="0">
                <a:solidFill>
                  <a:srgbClr val="FF0000"/>
                </a:solidFill>
                <a:latin typeface="MAC C Times" pitchFamily="18" charset="0"/>
              </a:rPr>
              <a:t>toa e pogre{no za razvojot na p~elnite dru{tva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. </a:t>
            </a:r>
            <a:r>
              <a:rPr lang="ro-RO" b="1" u="sng" dirty="0">
                <a:solidFill>
                  <a:srgbClr val="00B050"/>
                </a:solidFill>
                <a:latin typeface="MAC C Times" pitchFamily="18" charset="0"/>
              </a:rPr>
              <a:t>Mo`eme so sigurnost da konstatirame deka zimskoto prihranuvawe na p~elnite dru{tva </a:t>
            </a:r>
            <a:r>
              <a:rPr lang="en-US" b="1" u="sng" dirty="0" err="1" smtClean="0">
                <a:solidFill>
                  <a:srgbClr val="00B050"/>
                </a:solidFill>
                <a:latin typeface="MAC C Times" pitchFamily="18" charset="0"/>
              </a:rPr>
              <a:t>samo</a:t>
            </a:r>
            <a:r>
              <a:rPr lang="en-US" b="1" u="sng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ro-RO" b="1" u="sng" dirty="0" smtClean="0">
                <a:solidFill>
                  <a:srgbClr val="00B050"/>
                </a:solidFill>
                <a:latin typeface="MAC C Times" pitchFamily="18" charset="0"/>
              </a:rPr>
              <a:t>so </a:t>
            </a:r>
            <a:r>
              <a:rPr lang="ro-RO" b="1" u="sng" dirty="0">
                <a:solidFill>
                  <a:srgbClr val="00B050"/>
                </a:solidFill>
                <a:latin typeface="MAC C Times" pitchFamily="18" charset="0"/>
              </a:rPr>
              <a:t>{e}erni poga~i e </a:t>
            </a:r>
            <a:r>
              <a:rPr lang="ro-RO" b="1" u="sng" dirty="0" smtClean="0">
                <a:solidFill>
                  <a:srgbClr val="00B050"/>
                </a:solidFill>
                <a:latin typeface="MAC C Times" pitchFamily="18" charset="0"/>
              </a:rPr>
              <a:t>lo{a </a:t>
            </a:r>
            <a:r>
              <a:rPr lang="ro-RO" b="1" u="sng" dirty="0">
                <a:solidFill>
                  <a:srgbClr val="00B050"/>
                </a:solidFill>
                <a:latin typeface="MAC C Times" pitchFamily="18" charset="0"/>
              </a:rPr>
              <a:t>navika. </a:t>
            </a:r>
            <a:endParaRPr lang="en-US" b="1" u="sng" dirty="0">
              <a:solidFill>
                <a:srgbClr val="00B050"/>
              </a:solidFill>
              <a:latin typeface="MAC C 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648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MAC C Times" pitchFamily="18" charset="0"/>
              </a:rPr>
              <a:t>O</a:t>
            </a:r>
            <a:r>
              <a:rPr lang="ro-RO" dirty="0" smtClean="0">
                <a:latin typeface="MAC C Times" pitchFamily="18" charset="0"/>
              </a:rPr>
              <a:t>d </a:t>
            </a:r>
            <a:r>
              <a:rPr lang="ro-RO" dirty="0">
                <a:latin typeface="MAC C Times" pitchFamily="18" charset="0"/>
              </a:rPr>
              <a:t>pove}e istra`uvawa konstatirano e deka pri zalihi </a:t>
            </a:r>
            <a:r>
              <a:rPr lang="ro-RO" b="1" u="sng" dirty="0">
                <a:solidFill>
                  <a:srgbClr val="00B0F0"/>
                </a:solidFill>
                <a:latin typeface="MAC C Times" pitchFamily="18" charset="0"/>
              </a:rPr>
              <a:t>od 4,5 kg </a:t>
            </a:r>
            <a:r>
              <a:rPr lang="ro-RO" dirty="0">
                <a:latin typeface="MAC C Times" pitchFamily="18" charset="0"/>
              </a:rPr>
              <a:t>med p~elite ja hranele sekoja li~inka </a:t>
            </a:r>
            <a:r>
              <a:rPr lang="ro-RO" b="1" u="sng" dirty="0">
                <a:solidFill>
                  <a:srgbClr val="00B0F0"/>
                </a:solidFill>
                <a:latin typeface="MAC C Times" pitchFamily="18" charset="0"/>
              </a:rPr>
              <a:t>so 2,1 </a:t>
            </a:r>
            <a:r>
              <a:rPr lang="mk-MK" b="1" u="sng" dirty="0" smtClean="0">
                <a:solidFill>
                  <a:srgbClr val="00B0F0"/>
                </a:solidFill>
                <a:latin typeface="MAC C Times" pitchFamily="18" charset="0"/>
              </a:rPr>
              <a:t>м</a:t>
            </a:r>
            <a:r>
              <a:rPr lang="ro-RO" b="1" u="sng" dirty="0" smtClean="0">
                <a:solidFill>
                  <a:srgbClr val="00B0F0"/>
                </a:solidFill>
                <a:latin typeface="MAC C Times" pitchFamily="18" charset="0"/>
              </a:rPr>
              <a:t>gr </a:t>
            </a:r>
            <a:r>
              <a:rPr lang="ro-RO" b="1" u="sng" dirty="0">
                <a:solidFill>
                  <a:srgbClr val="00B0F0"/>
                </a:solidFill>
                <a:latin typeface="MAC C Times" pitchFamily="18" charset="0"/>
              </a:rPr>
              <a:t>mle~, </a:t>
            </a:r>
            <a:r>
              <a:rPr lang="ro-RO" dirty="0">
                <a:latin typeface="MAC C Times" pitchFamily="18" charset="0"/>
              </a:rPr>
              <a:t>dodeka tie vo ~ija ko{nica imalo zaliha </a:t>
            </a:r>
            <a:r>
              <a:rPr lang="ro-RO" b="1" u="sng" dirty="0">
                <a:solidFill>
                  <a:srgbClr val="00B0F0"/>
                </a:solidFill>
                <a:latin typeface="MAC C Times" pitchFamily="18" charset="0"/>
              </a:rPr>
              <a:t>od 12,6 kg. </a:t>
            </a:r>
            <a:r>
              <a:rPr lang="ro-RO" dirty="0">
                <a:latin typeface="MAC C Times" pitchFamily="18" charset="0"/>
              </a:rPr>
              <a:t>ja hranele sekoja li~inka </a:t>
            </a:r>
            <a:r>
              <a:rPr lang="ro-RO" b="1" u="sng" dirty="0">
                <a:solidFill>
                  <a:srgbClr val="00B0F0"/>
                </a:solidFill>
                <a:latin typeface="MAC C Times" pitchFamily="18" charset="0"/>
              </a:rPr>
              <a:t>so 4,8 </a:t>
            </a:r>
            <a:r>
              <a:rPr lang="mk-MK" b="1" u="sng" dirty="0" smtClean="0">
                <a:solidFill>
                  <a:srgbClr val="00B0F0"/>
                </a:solidFill>
                <a:latin typeface="MAC C Times" pitchFamily="18" charset="0"/>
              </a:rPr>
              <a:t>м</a:t>
            </a:r>
            <a:r>
              <a:rPr lang="ro-RO" b="1" u="sng" dirty="0" smtClean="0">
                <a:solidFill>
                  <a:srgbClr val="00B0F0"/>
                </a:solidFill>
                <a:latin typeface="MAC C Times" pitchFamily="18" charset="0"/>
              </a:rPr>
              <a:t>gr</a:t>
            </a:r>
            <a:r>
              <a:rPr lang="ro-RO" b="1" u="sng" dirty="0">
                <a:solidFill>
                  <a:srgbClr val="00B0F0"/>
                </a:solidFill>
                <a:latin typeface="MAC C Times" pitchFamily="18" charset="0"/>
              </a:rPr>
              <a:t>. </a:t>
            </a:r>
            <a:r>
              <a:rPr lang="ro-RO" dirty="0">
                <a:latin typeface="MAC C Times" pitchFamily="18" charset="0"/>
              </a:rPr>
              <a:t>mle~. Vo ovoj slu~aj kade imame pogolemi koli~ini na rezervna hrana li~inkite-larvite imale </a:t>
            </a:r>
            <a:r>
              <a:rPr lang="ro-RO" b="1" u="sng" dirty="0">
                <a:solidFill>
                  <a:srgbClr val="00B0F0"/>
                </a:solidFill>
                <a:latin typeface="MAC C Times" pitchFamily="18" charset="0"/>
              </a:rPr>
              <a:t>za 38 % pogolema masa</a:t>
            </a:r>
            <a:r>
              <a:rPr lang="ro-RO" dirty="0" smtClean="0">
                <a:latin typeface="MAC C Times" pitchFamily="18" charset="0"/>
              </a:rPr>
              <a:t>.</a:t>
            </a:r>
            <a:endParaRPr lang="en-US" dirty="0" smtClean="0">
              <a:latin typeface="MAC C Times" pitchFamily="18" charset="0"/>
            </a:endParaRPr>
          </a:p>
          <a:p>
            <a:pPr algn="just"/>
            <a:r>
              <a:rPr lang="en-US" b="1" dirty="0" err="1" smtClean="0">
                <a:solidFill>
                  <a:srgbClr val="7030A0"/>
                </a:solidFill>
                <a:latin typeface="MAC C Times" pitchFamily="18" charset="0"/>
              </a:rPr>
              <a:t>Treba</a:t>
            </a:r>
            <a:r>
              <a:rPr lang="en-US" b="1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MAC C Times" pitchFamily="18" charset="0"/>
              </a:rPr>
              <a:t>li</a:t>
            </a:r>
            <a:r>
              <a:rPr lang="en-US" b="1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MAC C Times" pitchFamily="18" charset="0"/>
              </a:rPr>
              <a:t>siot</a:t>
            </a:r>
            <a:r>
              <a:rPr lang="en-US" b="1" dirty="0" smtClean="0">
                <a:solidFill>
                  <a:srgbClr val="7030A0"/>
                </a:solidFill>
                <a:latin typeface="MAC C Times" pitchFamily="18" charset="0"/>
              </a:rPr>
              <a:t> med </a:t>
            </a:r>
            <a:r>
              <a:rPr lang="en-US" b="1" dirty="0" err="1" smtClean="0">
                <a:solidFill>
                  <a:srgbClr val="7030A0"/>
                </a:solidFill>
                <a:latin typeface="MAC C Times" pitchFamily="18" charset="0"/>
              </a:rPr>
              <a:t>da</a:t>
            </a:r>
            <a:r>
              <a:rPr lang="en-US" b="1" dirty="0" smtClean="0">
                <a:solidFill>
                  <a:srgbClr val="7030A0"/>
                </a:solidFill>
                <a:latin typeface="MAC C Times" pitchFamily="18" charset="0"/>
              </a:rPr>
              <a:t> se </a:t>
            </a:r>
            <a:r>
              <a:rPr lang="en-US" b="1" dirty="0" err="1" smtClean="0">
                <a:solidFill>
                  <a:srgbClr val="7030A0"/>
                </a:solidFill>
                <a:latin typeface="MAC C Times" pitchFamily="18" charset="0"/>
              </a:rPr>
              <a:t>izvadi</a:t>
            </a:r>
            <a:r>
              <a:rPr lang="en-US" b="1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MAC C Times" pitchFamily="18" charset="0"/>
              </a:rPr>
              <a:t>od</a:t>
            </a:r>
            <a:r>
              <a:rPr lang="en-US" b="1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MAC C Times" pitchFamily="18" charset="0"/>
              </a:rPr>
              <a:t>ko</a:t>
            </a:r>
            <a:r>
              <a:rPr lang="en-US" b="1" dirty="0" smtClean="0">
                <a:solidFill>
                  <a:srgbClr val="7030A0"/>
                </a:solidFill>
                <a:latin typeface="MAC C Times" pitchFamily="18" charset="0"/>
              </a:rPr>
              <a:t>{</a:t>
            </a:r>
            <a:r>
              <a:rPr lang="en-US" b="1" dirty="0" err="1" smtClean="0">
                <a:solidFill>
                  <a:srgbClr val="7030A0"/>
                </a:solidFill>
                <a:latin typeface="MAC C Times" pitchFamily="18" charset="0"/>
              </a:rPr>
              <a:t>nicata</a:t>
            </a:r>
            <a:r>
              <a:rPr lang="en-US" b="1" dirty="0" smtClean="0">
                <a:solidFill>
                  <a:srgbClr val="7030A0"/>
                </a:solidFill>
                <a:latin typeface="MAC C Times" pitchFamily="18" charset="0"/>
              </a:rPr>
              <a:t>???</a:t>
            </a:r>
            <a:endParaRPr lang="en-US" b="1" dirty="0">
              <a:solidFill>
                <a:srgbClr val="7030A0"/>
              </a:solidFill>
              <a:latin typeface="MAC C 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7432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Ovie podatoci ni uka`uvaat na toa deka p~elite koi se podvrgnati na </a:t>
            </a:r>
            <a:r>
              <a:rPr lang="ro-RO" b="1" dirty="0">
                <a:solidFill>
                  <a:srgbClr val="00B0F0"/>
                </a:solidFill>
                <a:latin typeface="MAC C Times" pitchFamily="18" charset="0"/>
              </a:rPr>
              <a:t>pointenziven razvoj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i proizvodstvo na med </a:t>
            </a:r>
            <a:r>
              <a:rPr lang="ro-RO" b="1" dirty="0">
                <a:solidFill>
                  <a:srgbClr val="00B0F0"/>
                </a:solidFill>
                <a:latin typeface="MAC C Times" pitchFamily="18" charset="0"/>
              </a:rPr>
              <a:t>se poiscrpeni 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vo sporedba so onie koi se vo </a:t>
            </a:r>
            <a:r>
              <a:rPr lang="ro-RO" b="1" dirty="0">
                <a:solidFill>
                  <a:srgbClr val="00B0F0"/>
                </a:solidFill>
                <a:latin typeface="MAC C Times" pitchFamily="18" charset="0"/>
              </a:rPr>
              <a:t>pasiven razvoj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. Profesionalnite p~elari, osobeno onie koi p~elarat na </a:t>
            </a:r>
            <a:r>
              <a:rPr lang="ro-RO" b="1" dirty="0">
                <a:solidFill>
                  <a:srgbClr val="00B050"/>
                </a:solidFill>
                <a:latin typeface="MAC C Times" pitchFamily="18" charset="0"/>
              </a:rPr>
              <a:t>trkala-mobilno,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 prinudeni se prinosot od sekoja pa{a da go iskoristat maksimalno, a pogotovo pri proizvodstvo na medovi koi so </a:t>
            </a:r>
            <a:r>
              <a:rPr lang="ro-RO" b="1" dirty="0">
                <a:solidFill>
                  <a:srgbClr val="00B050"/>
                </a:solidFill>
                <a:latin typeface="MAC C Times" pitchFamily="18" charset="0"/>
              </a:rPr>
              <a:t>me{awe ja gubat svojata sortnost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. (pr. med od bagrem ili nekoja dr. kultura). Vakvite eksploatirani p~eli </a:t>
            </a:r>
            <a:r>
              <a:rPr lang="ro-RO" b="1" dirty="0">
                <a:solidFill>
                  <a:srgbClr val="C00000"/>
                </a:solidFill>
                <a:latin typeface="MAC C Times" pitchFamily="18" charset="0"/>
              </a:rPr>
              <a:t>skoro cela pa{a `iveat so minimum hrana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. Vo toj slu~aj ne treba da ne iznenadi dokolku ovie dru{tva </a:t>
            </a:r>
            <a:r>
              <a:rPr lang="ro-RO" b="1" dirty="0">
                <a:solidFill>
                  <a:srgbClr val="C00000"/>
                </a:solidFill>
                <a:latin typeface="MAC C Times" pitchFamily="18" charset="0"/>
              </a:rPr>
              <a:t>se iscrpeni vo esen i imaat slab proleten razvoj vo  narednata godina.</a:t>
            </a:r>
            <a:r>
              <a:rPr lang="ro-RO" dirty="0">
                <a:solidFill>
                  <a:srgbClr val="7030A0"/>
                </a:solidFill>
                <a:latin typeface="MAC C Times" pitchFamily="18" charset="0"/>
              </a:rPr>
              <a:t> Vakvata iscrpenost na p~elnite dru{tva vo tekot na sezonata stresno vliae na p~elnite dru{tva, pri {to se namaluva i nivniot imunitet. Vakvite p~elarnici naj~esto se soo~eni i so nerazjasneti gubitoci.</a:t>
            </a:r>
            <a:endParaRPr lang="en-US" dirty="0">
              <a:solidFill>
                <a:srgbClr val="7030A0"/>
              </a:solidFill>
              <a:latin typeface="MAC C Times" pitchFamily="18" charset="0"/>
            </a:endParaRPr>
          </a:p>
          <a:p>
            <a:endParaRPr lang="en-US" dirty="0"/>
          </a:p>
        </p:txBody>
      </p:sp>
      <p:sp>
        <p:nvSpPr>
          <p:cNvPr id="51202" name="AutoShape 2" descr="data:image/jpeg;base64,/9j/4AAQSkZJRgABAQAAAQABAAD/2wCEAAkGBhMSERUUExQWFRUWGB8aGBgYGBscGxwgHxsdHSIhHx0aIiYfIhwjGxweHy8hJSgpLCwvHR8yNjAqNSYrLCkBCQoKDgwOGg8PGjQkHyUqLywsLCwsLCwsLDAsLCwsLCosLywsLCwsLCwsLCwsLCwsLCwsLCwsLCwsLCwsLCwsLP/AABEIALsBDQMBIgACEQEDEQH/xAAbAAADAQEBAQEAAAAAAAAAAAAEBQYDAgcBAP/EAEAQAAIBAgQEBQIEBQIEBQUAAAECEQMhAAQSMQUiQVEGE2FxgTKRQqGx8BQjUsHRYuEzcoLxBxUkkqIWY7LC0v/EABoBAAMBAQEBAAAAAAAAAAAAAAIDBAUBAAb/xAAtEQACAgIBBAIABQQDAQAAAAABAgARAyESBCIxQRNRIzJhgZFxobHwQtHxFP/aAAwDAQACEQMRAD8AnuIt5tZ1m8AJ8D88BUuHoZNUskfhjmP32Hri2zub4fCTDCBYDWbC+yL98TnFcpTqMTlqYNMkwSAptuNIJ62ie+MVFGLz/marDnJerkg7sqGbSvb9xjLNZV0FNaeXZaqnmaSQ5mRK7Cxi28YtsjwqkuWOlCHSWk9Sb2j8PSMKMx4ozflkvSFMAQtuYnt6CJM4bjzsxPHx+sS+MCrg9XigTMaaqgIYmNgY/tiupOtONLypuNRm3o2/wceTZ3L1GfWZOq8/PbFp4dZqlEDqCYJ7fu2FdViCoGJj8GUs3GMeL1adZStQa2XaBH54W0Yo5YAGd7f03wXmnC+vx++owhoVlAdHMBZPxuP8YTgFrXqFm0YHlqJdrmcH8QyOgiDcXthTSzBLEoDaT/37YYUatd3VVpa2JMg7yBqj3IBxqbqgJB+sreE5rXQNMi7STIt9Mf2nAPCqKVDoc03fcQoG29ttiCD747peIKRogrFPXymfwttH3jCrI5B6eYSoWjRNyY1eg+/2xnHGSrKdfUtDDRlzVyAWmW6ATEzhNxemIKm4I/f79MfOJcdmiQp3IEgg9drYTZvP+Y43ib/b+wxBh6dwd+blL5RXbFvnM7QNh8T0xl/DkG9Rd9gxJ6dcftRdyqgi826Wn9Bhtl/ClZlnVSUtshPMw7gAEQJ6kfpjasATPO5xwTibU2BBkXkb+v6bTh3xyuG0wOUsSD1joJEYmv4N6FUBxAkgdxEg9P3bDaszFgJEKAt+s2BHeRBgdjiTLjDNYlGN6FGEhHbkoU9THq06VHc9z6YHq+FM2ZP8QynoEYKDboq/brhlmqFeoDSpOaSCzBF5j/zOSAJ7DGvA/DNOk81UTMSPpq1SpE9iAL23/wB8FiK4xVgf3gZeTm6kj/DZmm+mq+tehcaj9/qGG3DMqbopIBPOO0NcfMbDsThvmMmtKo5AqLoYGmGZahBmwVut9m3EDfHxF0aRYarkDYT29AsD/cnHcmTtLTyJsCdZzh4qmWO/TYfAGw6RgBcnSX+W2pJ+ntPvhw6mnpYgkPt0H36/74C4jli6yAdvzxlK72CxlxC+hFWVpO7QNgYLdLT/AHm3SfbDWpxbLUDKhWqTJYiTMd/7YXZqnNNVpmTJk+tp2wrbw7VBMjUFGowZiepHvjUTFz91IXyV6uW3CeOI7LJKnoFJH6RhJ4tCnMOCSWfT05piAWne3WdsIOG1Gp1V1yqgz9r4peM5imAcwoMhdWplIWTsBMy25i4G5OwPVV0bjdicPFl5RbVqNTKqtqippLCABO821aiIupEDl6nCfileo2uQqEdFAEqIBNtrkH15pnBXD8vUqL5jTqebRFgQQRNyD39N74PWjCJrX6qlSm57gqpHtthwyBW4wShK3I6mSbTGDF4brjy1Z2aAJnmO0ACbk9OuPz8N01fLMs8gKq31Tt83GPV/C/A1yoNlOYQRUgyKc2ABUws/TqBNRrhFCyxqU34k9RB4f8AU6Ol80VqVSYWkGIUEbglLuV2aCFW4LauXFzkeD5fQFOUpVANmeiqz3IDCe3QdN98DjJUcvmNdWsgdhamdQaNEdDFOmGsACRBYSQSMG0+O00ADTe40LYjoeu42M4JqXuMJbOhPMcjKKKKctaqdTE38qn79yMZ5nP1KGqpTQmkGjSf6YiT1k76p+MV3D8lrXWqyzkE2EmZjbfYgddrYA4tlEQqhb/ijlA3vM22sRf0xmbLUBf3LPjpbuTPiXxZWCoaNPTSYBtX9vTAOZy1fN5MZg5mjAqCmaRf+aOzae3+MH8Xyz0300pIYDnqXEAdATAEQb9JtbAeXzSl9NGkK7ixchVQe2kSR9sWY1CCuO5K5s+YtbglRcwVpVddMbVCCuoQJhTf0xW8KohECrJJaL2AB7k2Am99r4yr+Fq1VQeWg/cFmH2a4HscLA2bydZVrQwYHS4upHofyIN8T5gcwqx/SPwlcZ1KTOKBfrrWNti0Ee83n19cTPiel/NELFiJPU9B87YePmtZ1kGJRhI3BI/8A5JwL4pdXOhEYkmQSI2/PE2JeDj94/KeSmT3Dq7U5VV0sw0mQCD3ieoNu++NKWYq0AUptGoCYtYNPwZ2P+cdJXcA06oJ1QFMcytI7d7QccJVJfTqBYbH2v9xjQ5exIOPqM+C8HWjTDV3CX1bank/0r3jcx9sUK0aVRCadPPRE6wH5Y62MxsTbAzvSyqgteq41MTDEk336e2B8t4wZDIBt2JBGJWyFjYBMaEobMW5pBqGmqKgnqBrFjuwiR7jG2ccKaRYDSSusgWveD8GSPbvhpxGrSzPl1lUeb9JXq3YfvvjHj2VXy1pzJSWb/mO5jpfp0AA6Y8XB2YQU+JjxCn5VdlpLJ0wT0+q5+LDFVkWfTrqeUWnRqcsZZgWIGnaAAp6bYSZNzWfLMNJdUIbVspQ6yxEf0j5wVxKuKrLT1xoW8kAaiAT6TaIwBevMYADFPHeFtTbUdbAQx2EXvubkKRcdx8dZDK+bXUHmCGSesQpHsD0+2Ds9TWuqqzaWVd5BDKbAyN4Mg9ROAMpxFqOXck81Ro9gqwOl9yMc5Eg/c8QAf0jXM8cRammOQEzEep6+vXH7JqmZLoWCNpYoSbbQN7wDviTy1MsSRLHTJsfX/GCeHiqlVbGSfWR1kAAmRFrG8WO2BHTEbBnvlB1HvF6YyyDVzlJLHoSYAtvAup9n7HCPh3FmqVWqBfNdQBTpE6QzGQNRJEKO0yZxaZrhTnLM5k1FOtlDFTOn6dS7EEkyLaibaTGPPc/xIuJA0ANLDTALXhrbGJtNiDFoxTjCsv3FOSGhtevnFdmzZDO45B5ohTIjSqkgKAIi0euGeZq1czQCLpU/jAaNXYKfXExlahdwsaiSNJB+I9sUeUzIR1pFwwqjQwIAEgFhfcXEDtOBygHIprcJD2EXENDNHKGQGUkamQ9QdQgR1kRI/MWw+8N8VpVZSmHV3UtoJF+8FrMPQQbYxz3C0erSWifNcadRPMFYwRJ7Tuu4gz69+EeJV8znKRqwKOUWpcLAGpnYbdSzbbW2xQeJUt4MQLsD1D+HcJjMSRrUA7ggGbR/YgHrg/xiyJSpKyovNOkABR/0jc/s47y/iGjTptWoUtZbUwjrB29CPacSOaqPn5qqZdTDUz+Gbfb1xMoJbmx8R/riBKHJKG5lYmQJm5A6YH4vSbTpEAl1ZSdpHrtfa/fGnBUNJVV1JAW5B2I3/wC2Cc9VWsV20ATJG8bkAbgEwNgzdYBmLGrHLzv3LnAGPjN+H8IpEGvWUmqyA0gDofQGsxYkeWGIg1JBVFMEF1xV5Pgj0zSq1KgSjSWRTQaaYJEBxTiSYYgF7yQdIgyky2bCDzDyUwBqgzq0gBHaoRqVUFgFgT9IU7xXibjuZqZgRUUUkM06YOkAdGbctUj8RJPtjaQiqmU6kGXXFuJ5PJ1qj1GqebU52Oli7AwRcgcu4F1GJ7gfi7+JrV3uqyukGCY5rki0mP8AvvhT4t8YUs2KI0afKV1NwxYN9IJ3Gkep+ME+B89To0mFNbEiWO5IHt645mrhO4r5alL/ABRSkAp1KYNupHY9G/Xfe+EWYCZhdNYeUwJWnXJJALDlU9AJE+zHthJwDjzVlZSZYDboR/aMOMrnGAdaipLKV0v1Egg6hswIkHeevQw4T8T8X8yzKea2s/UMnUq5QrUVyCABmCIRVBCozTBC6gyliNpBIIxj4cyTUG8paZ84tpCG0N1nsow64PRZTqoEFivMoMSIgh0eFNrahIIgHVAIctwZqq6qQ8vMIIVYIYIRBC6vqSDyNBKSF+mNNjnmKkYWpJ1eFV61VjVY8tjTV4AgkXboLbDG1DKUmDUG0urf0KeRgDcMf2cbHMNWNTQNFFCRBkEkWYvN5Nz6YFbigoaSgUSBEkz7xvB3xmO7cqX1KwoA3MqHDWV3QS6osTewF+uwEhvacMBkQ7B7mVtHc3JPxYD1ONeGeK6dRhqCgkQRe42I6WIJGDeHsFCq6knTy9m02+4tI6YRnLEAgb9yjFx8RTxXgSsh1AT+98SPAeGoa5BJVVDGQJMi6/nf4xd8bzq06LOTIHQevT3nERw+tozCHp16zIk/rh3RFwrWdRXUAWIRxdVDKatRQqiJ7xeIGManF6OklVZgRB0iFPTr1j9BtjPxXS1ZpZXUj0YSNgZOo+rAT86cGJmKAYihQ1KAsBnLXW5ICxOq/LexI99PGi8Abme5PIzTwlxWm1XSqmm7SaeqCCRP0n+r0jGniqkhzTIraKwGrsJIBv0ubEfOMcrRatm6NYIKc1lqMFXSsKpZmAGwhYtvMYZ8T4KKtZqtw7GZBxNmyY8L39yjFjbIs58N5Q+UKzDSC7rMgGdDSLi8b4TVsw1Vm7Akx/f574qOEU2GXfL3JDFlJ9Re5wjyPDfJqnzZVQCSevxv1wONkZyf4nnDKoEDd2osD0m/Y4dZKnSqUmV6gViSVkWjfbrvEDAXFs2lcKVUpMSG/t1IxOcSyVQ1DAYqmkKRMC0zbv1w9sauaGooMVG9yu/8zFKoCi09JA5pvIuTcagL7+m2M6tRajh0YQDFg2mewNiT6AemFeVzuZp1Dl0rqpLfWxBTSRMguNV7QSR7dcNeFcSR6lXJvXXNUatIuGFPQVZUDEGI2uN91x1sTBJxXHKU/E81oyDCYaoAAdmOwsO5/viJzHA6ppA6pOomIEztLdWJvBiR6zjLhimixqZg6U6JedYsLdIjAjceUkjmMmSZH6YVjUppdxrENswnL8KNOrScaQWZCyg7aWBMdCCL/fGPF8nU/jH0mAG5O17yO8A74Y0nGYpiDzIQRPfUDYd8PAir5rVEIqAFROm3YW7ki/x0x45T6G50IP2iKjVqU/5cktmSdRiQp0jUwi09d/jBudzbwtHU2hQJJi9uukDDHOpNMCmuwhSdzEfInfvhJw7Nt55WsFgjTZg0TaWgyO3yMILnKCfr/f8AEeMYQ7nfAaiutaF8ujrlakHmYlpN7DoIHp1xtw6lprNV06WUaGbYNY7gfimL/wCMKvEQLvaR5ZCBRtY9B29vzw8znE0ZFp21MoaSIiAANrGRtih03Y9yYPqvqMG4zQEqVktvYf3t6Y1y3EMuXCwE1bagCJ6XuO0Tt0jCfK8NJAfVI9xHbrAxvl6g1uoEsVAVdIksWgAWOyzJ/XCHwFdrGLl5eZRZpKaI5zA80k6VB6TtHQWxE5nOouap02y1Fk5l5lLTNwZa4IB9vTFNxvMotMo/1pJ63MQLncgsdpHrOJk0jVq0GokCoHYk2EDQCZJ9uvU4bhu/2gZDcy8UcLoKpdMuKZAkhGYSNyIMgfYYb8M4RQ8ilURiadRZWRcdwdNpBtgzxFwjMV0lFDDSZggt2uBtvgTw/kqlPJUadWmyshcaSCD9UyfecOyAtiHKLRuLmpL/APh1w9md6nSNPv1P2ti84rwWnoLFV1CCWn93wh4Pm6NKEoFbHlE39Z7z3xaZbMU6wVTFxB1Wj5/xjI6xmbNz9TTwIFxcZAZjPMhGhoKklbmRHYi4PqMUHCPGSmkv8SKbOrakfTBBuOdBuGG7JDAwYci7HjnhOi6loSbwVt823+cQWYyKIWkMwF1CXZzIG56AkT7jfFvTZr7RJc2OtmeicezNN6b1KZX+eQC4IIJiIJFy4uCCJsZ2k+ZFizEGTBi/p+mK3gXD6OYywZgaNUGG0kG4+nUuzCJHQwTfCHNcLcZhgo1eo29fjDUKDIbinBKCoLmOGuoEAz6TtihyJq1MoS0kr9J63sR8ztgWpmKgCnUKaKIZjF/QDbrYCT98KMz4rqqVSlZASxLAkMfUDYfp1weRTlNJAxtw20bcS4JUqUwpqEDt+GQB6b4RrwKshAswBmB6YqvCfFPPpMzyYa880WFr9L2/2wZxrIBaVRwI0qxB+Nie+M49RkxucbTQ+JHTmJK1+JWVSgCpziq506WvdOpmIKwdUbWnGdDMtOsNAOk6Ry6Ct0JgiSNR5zG5jGb5dgiMAJNMEyJHNAsPwnsRtfvj5nFfQxK6GlRzRcBSh0neNLXAMcoONROKilkDKWbcKbIimqFEpyG0uWZlliAYIb8EX1C2x9cU/huuroRDnQim7ajJBO5vHuT6AbYmBTQgVCGKIoXyzu9SxYkkmQz29rdTim4fkKtCnYqz1JZ5MAk33jpbEvVMrJxbzco6ZGD2IPx7iS02FRZW8ACx6Dr74nhx3MZyulOmi1GZii2v0E7xF+ox+8UZgpHmMpbfSLj9+2MOAUVJZqTgFri8OsjmWBe28ixE9jg+lxKmO2FxfUMWfRhOc4JmRWajXcURTjzF5aeob8pi5K/TPWJxhwfiTIa9E66uWRiQ55GUEwCbxJEckn0xvmESog01GatqhzJiJIPT8MC4nVqAnHdRtMhqcIIBKkNsoEkWOr+ogHYDZRipiOFVJ0B5eZ+z2SpHyVUsHdbliCh5ejWGo2iCbb3GCOFUMvTzdVucuxYHbSF6lY+ottNuuMMvkA9JjTVmMFlIJABA6R+I/Se/XAXD6RoMlRySgEAATyWufTmGw6+2E2GBUHf1HFOBszTxBRYnSDyhiR8n7Y2y/htCmous35SwnocD8Z8SiSlGmN5lr7mBb13+2MauRzSEFqJFQkAKaR03Ej5MCO9+xh+JXC+Ihytwjg9BqdRgh3t+Yv7dcUuboJWzRdS0lQ19iQQDE+sD5wj4RxWrSfRmqKgF9BgBWRwAQCB0NgPnscOuG1WrZurpBFJEgGDEsUNj3hJjsMS9QGXkx1qU4CCQPO5TPwhFy81ATME81wtpkg7dI64nOJZKkxUouhVNgLR0O17jfFbWUAqGIM7ECQfjCvj/AA/SutVsLnt3PxjGDMpFamkyE3c8+47TkM0k01lbH8UwLm++/WAYwdksmlSowou1VKSDm0aegJAWSbFj+zjChxBADl6tJqlIrqaCFOo31Kx6zNjYycH5bjNPLUKiZUadRl6lUyRMC4USOgiPvjfLdvCv6TH4d3Ka0OH5plK0wxQOJgaiAd2VGIDQJ69emP3DqlbzC1KlUYqbt5cewLtA26dDIxR+G+ILSylMZl1aQDKHVY+3W+2PvF//ABAywo1VooWIpt0gbG1/39sT2zdpjgOI5CS3HeJEialOotyCxAiT6z+WA8rxA0tEhgCbSpAg2naPnC7xDXen5FS0OikoQYMgG4+eu/3xjwvjmXp1AyCrSJIlVINNh2YNcCeoJt0xUmGl1J2fctuH+MJ0gbSDqt0Orcf6gOmOeO8YDuGDRO4knt6f2wPkM3l6roGQU6wghWI8up2ZHNpP9DWm02jGedp0FqurHQ4+pashr3B5REEdRY44b8QhIE5tlfUAw+9vnF94T4y9WjCkhxKk9+okbfOJKllBHKDqaBuRf0P3EE3xX8B4DVgatCEyQGNwfSAT0tGOdUoKaG4zpnYN+kYcTVyBLu0fhmF+fnEq+VqZqtVC2RAFEbHbY+8nFZm+GCks1ajkH8J1XnpBMz7YU5vi2kBKaKi9AAf/ANcZ2EuljyZTmIar8RHkOIVsjUE3Bt6EYo18TK1U6dMrTvb8REiLbdN+m2OeC5pHDLmQNG11PcdemAeK8BWglRB9RY1EcTp0QRpnoy6YOKxxb8w3Jia/KdSeyuippNWpW80sxcEcp20R63cGbDp2xSrnnOTWmFU0KdRiSQNV4+ph+AahbYEiZthbwFQwNOobQZG5Bi22PvD6zH+WW1JqkIu68wsJuJIBJ2n2xW7+vFRCpKzwfSpBXIB/mMGA8tlQxC8pYQe8Dvhl4tq6aESBM6vX0A7nb5wFw7PVsyCrHQFPIy2YEGxHsLXsbg4Ko0k0gOiirThWG991ZQfwsLg77g/TjCzEcy59HxNjGOwJJajVH0HmKgA9dgN49f0wcmVp1UOpVJTmBYbdft6G2COIsiIzHSgJmTC9Z27/AHwt4NxqmwbQRYi9/wAv2d8MTm45oPEFgqdrGGDUKaaQoI3IsTf3j8sd18+dBYMPlQIPYxBOFec8SFIRADBiCLxPT7wPjBK5hTBINwCeSnpv2L6ifmMUfGx7jFcwuhJ7P0Kbkl6YJJ+pGKmeu5I/+OFrcAYEPQe4uoYhW+GHKfe3titz9Kky3Gg3P007/A0+8z0PtgSm6gRDGNyUg/k2Kxn4iTHDyk/meKtRRUNPQ4IJ5SsgTHvBvqm++KTw1Q101epzTJXVv2B+Yx1kuGuzaF0tTInS6iD8GZ/t0xQK+UpnT5qppsyqDYWHSQLDCOpzBkpfMPp8YRrbxGOTCohYKNVtVhf3/S+JriHCBUpFdPKp26gSYI9gQvxiiy3F8oeSnWp9fqMb9Lxgg0KZUxt2WADjKVnw3Y39y8hcp0dTzSrwkpUDAauTTts6Qbj/AFUwSPWe2CaT16lNmZ6g0gnTz2j6RYQC0kJ30tthlnsuUzKMBynUTvuqM0e4j9MCNk1cljmFW8urFR9MxN+XUBaAdx7Y3cWTkgLTJzY+LkCB0KbVnpuWLaGLux1CAoUKOYC5YECO3phx4arVQ9Vw5AWmjKDcSZ1e03nDLh2QdipKwxA3jsLGPc/b1wemTOUk01FSm5AdbB1tptNio/pMRe+I83UhrUb+v5lWDARRP+6mq+I6Z+mGdpGhTdYE39Jx94zWepl3LFEGnSACSSTCjf3x9y6IiEqKeuZC2AEm+oqDE77E4CzlSq4hnpoohiEQsRpuJNQhR/7e2IifxLAoSyyEq7idvDUOzCqryfaw2+wxzm8ugKo10P1C4IK7eomfy9cF61Kz5hbtIRf/AMQBI9Z/tia8Q1tVWlRpuWdo1M7AQWMDU0AQBBPbF3T88j0TckzMqJoQ7iPGCoVKQUC3LANvYzfvjkcIqVKSv5UCqdDKDFrSw/0zHvcdcfeD8MWi7CuQ7IyrCFSCfqMssgqoIkj0HeGud4yXkKNKiAGWTtPxpJ73sNpxQxKtxUeJMpsWT5iDx3la1UioqRSURC/hgfoBF+l8SXD6lJWPnKzDSwAUxDQdJnqA0EjrtbHq3DOM301FBRuvT57YV8U8OqXLrRQidwo/O0ffHcXVhOxxPPg59ymTHCeOJqSmaJq0wo5XMw3UgiIUn8Jnrc74Z5JxVBFZS2k8hA/Cfw+wN4/1HD/J8OVVAUqo/wBKIB8lgiz6ycMRw9RcvUUmJ006bbDqUYA+/XAP1CsdajUwFRs3F3DMgctQq1KIJqFDDsOcgXiR9K7SAfQmJwbQ4pV8ov5iqRpA0AAAlZNkAB6iZO/XCl2zFXLNTh0YRMwBB6GbXjGdDhtSmmippAVArNIgaTYz9MwdO/a+PZCxBv7ikAhvGMyWCuyaptO+k97dzF8J6WakfVpBa/efSO322xQ5LMLB01OUDm8wBUBO/wCJevWDOAG4DUa7US1OZDFVAvtyvFQj8QmAYi8k4VjpW3GMCRMnNM8ik7ESRue59sHZvjBHChl4NqxvpJYK5LbddzjVPDCaJpow8sRzC7QN7Wuew6xj5wrxLTK+VmKL09uYiwYCxB3O0gx0PY4YuTkSVEUcdCjJLg2Qo/xZWhUNRQuvXp0yIGoae4JtFvyxT5KmtFalWkxdUYq2qx0OqtIEAqUfVqWBsZAIGFmW4TTytYPSOpCYdtWy3MQNgY7mbDHHFPEDNqYbNv3YgGJ7qDv7++Cy/jPrxGYl+JbMo3zSUlJkKALsBa3Qd+uIniXjl6tYNTAVVsCbs0xv0iYMRbvgU5p3EEmIgA9O+FlTKaS14IKkDuCb/Y490/SY0JLbM5l6h2/LqG8capUUEksJA7kz1+T0x94CreZEkQO37t6YrfCGbpq2qosgAxyhoO4OkkAiAR3wq4o61c7Uq5dISoFKrEQQArAD/mBNrXw5XBQr9QStMGlJwvwW2YR6hC/ywdydRgXIA7bdfywDwrIOw10SKyXkIQT76Y1T/wBK4tOH+MFo0ERl0nTdYnmblJ5Qbd/fpiV8KUGoEghWVTENBBvv3BxKmVDj2d1Kjjbn41c6p8KpyhqsiBtiDq36FBc9LAgibkdGnFPCTU1lKetNMsyrUdVAvJJXVEbqC5EdcbZviTtVANBVpmbqQCYgwBJF5iYB6euFD8ZYVqa5cVdZbYMUZT7qQp9QyEbi+BVlbyYTKVE6rMVoFaLDVp0ypkgdCpHQ/wBQ7dMR1TKanVaaka7QJMke5mdzj0vhtekan/qUIZpkeWh6XbSgGqR0CzEkFSLgeIOGZU6auXdQWYCUcMrX2KPpdXG9yIg8zdG4gBseJJk2akRmPC9Skgd6TwTYn6D6SP0wy8LcXZmOWM8wJpzfSwvF4sffeMHZjxnWFOrl6yMGt9ZmOoO/UQRJMXxO5ClUbMo6khtXmEixAXmLW2FsPdVYbiVLKdR1l83UIHmwpPKgIMzEGB03v/tgjIUyrMHgGJFvsI9wD7YUZ/LZl/LzbH+VUbQp1CQTqItv3JMRf7H0kNXLACPMWADIBkjlue/T5xPmQgDl/wCSnEwa6jnPcQBpjnKQw1adQeAJOns0RftMXjCzOcVSklSmsJTLakAF4KqIA3uwJ+cLcnkal2Ztb7XJIHqfaNusR1wBxRaVXP1Uqu1OmoMcpYkqoIUAGBq6E2HXAdPhF8QdCdz5CBZ8wjwpwmpUr+cXKKrEliYn/T69ji1qcQpsYLEXnqAPb/OJ3Lq1KjTp7SAz/PT2A/vh1T4Yq0w4YFWH0m4wGb8QlvqDjJTUy414dhWelU1ADUQWuBcmx3wm4fkMrmqiNUqLSZFCOGiGjlBg9Yi3oMNy7lvKkgAagQSIj136/EWxO8R4WgzB5ebTzNTG6nckCQrR+JbSBYgzj3TMCaJowst1H+ey1BKcZaGgQCIP+onr1xj4e4iEXRUWUM9bz6T1+4OHvgY0qdNqVJvMg7PAMH1G/acTec4c1CqaJSFE6Q0MrIxOlgbXk6T1kDuBgw/AtB4cqhlGitUmCFRQZYxc9Ab/AN8NOF5umMuvnsIi/wDyyfvOFGbpU0QMzM+kTLsxUdIEnf0/xiZzufd+RLTuYuJ9e/6D8lLj+c2v8wy3xijK6rxTIVninWFNhb+YNIb0EyNu/wAY6rFk5WXSR0BNv7R7RiNbhK0VDmCZthpkPH+hdFemKumyEnSwHYncjtO18Nfpy4vH/ecxZwpp4/q8OFOpqYahZlcmigBghqfP5SoTKsFRWaALtgfi3HXzBCJJgASp2gQJMCwA/Co+YnGFbPVKzklQS1ipQKGB9Qs9BzRt268CsVc00paeW5FRnCk2uSOUSY6m/U4fkPM+IpdQatoR0WlqdgQGIWw1ctrxqnZpJ6yQBLxPFTZUAumtHYjfYgTYk9b2wn4TQUagHDuTut1A2n0LDvBAIFr4b8T4T5mRZB9SSwO+wMj5Ut8xhRK8gp/eOXGxUt/EN/8AqKrVYoIT1G+94OJfxZwxmrpUZltAILRqHZe5uYG+GflQKdZYll5riJFmj/qBjuMAeJ+Kg0ySLqJUT1Ht6Ge2F4Qy5KH9I/KqHF/eRXEOLkswER0HSMb8P4pr0o0AgaRaxG1479/nAnD+A1qoBVCVJ39O+G/FuC1so4pgwpUEMswxMG9jPaPbGoeA7fcy7byYdlMmEYCqLTN7Ag2+rYGf94thlxLwnKecpEJB0mTrvfmEgct9+1sJMnxXTTK1uYWg+vz1/wAYoOA06bU9SvU07FVDXkX2O0C/bEWcsncJTh4tqPuEcKo1aammqlSIYAxUHWPQ+sdcB1eGplcwQQyI0sIuFk3F7m/r29sFjJZVTEso/EXpVQT8skfnb5wY+Vy9UcjBiOxBI9x0E9fQ4y2c+aMuRR4nwZ/LaCproQ3oZg9LCRieyPiClT1KU1wf6lURcCzRvHv7YU+Ns81Bgis19p3A2+DbEjl8sXMs2lerE/uTi/B0iMvM+5PlzsrFPqel53xeHQBaQAV1YnVLCAxAmLdbz3G04FoeI61WrFLQsbwOUCwLajBMW3jbrOENFqT0wtGwXoYM7ySf6rzPSBG2MaprhfKVUFJiNbJc+mo7xN+2GDAo8D+Yo5SfO5ccIz7KY80umqKZBDKmowFL/imxMTE27Y3z2RqVH8x6UPbU8lvMi4AEABSQD3MDbE3WqCnkqSAgkPzUoE99UTq9B0vO+HCeIa6Hkr02p/gDESB0Bm4ja998IyA+YSiGVvDqNl3DUkocwJ0qSWhT1YzMnqcA5RKdPJVjbW6lZAFhIBuCR+fbvj9xDMnNArWOgqJRl9R26g9+xwiytOpSNRalYaNDFoliQIEGLRNpI/27jFirncgIOxMcjl61WotNminR5kWYkkjYXMGN47x1wU6tSrfzWkMRaIGkCeUdhMTJMnfAlLj6lSKYMqBsNosJPQRaTtgHLZ/MgyHZm1CKYAdGF51X22gQdzcRisqzDu1qToyodSpOVJB0XESB+Zn2gYByudpGr5lempdV0htvQauhIECfTFGhWi0uBTQ7Akcs9J6m8RPxhBxijQDEyCjdALsJnYewMj/OIcd8rMuyAcdR/wCKeErTp061MwokVZmRqXlYBRMA2IEmD9p+jmHdQNcruJMrvH1AifkA3w24D40RB5dUHTPKx97TN/nGmfpZZhVfL6fMVTU0AcjgR9SjrezCD7i2O0QKETr3FGaq1dQJebcrWURYcoHS0fGNjxRy58mkikQCXILz0uDCz0HaAbDE/SzDlzqYioTzhjB3gaT/AE3ix6+mK1nyzUxCqtQDTqkLMCd1UqwFhG5tfc4d8N1YsxXOpO1GqhvNVWpVEPMVnTbeQd/UEyMccY8Y1KtIeYoDg8pW82ggDsYn4G9sdZpiHDKxUmDBgrPrpgj2KxvfGFdVQmFEmCIMkSOnsev/AGw0qB+YTlk+JpWzvm0Z9ASsSD3+xg/PcAnjLZn8BhiOnT3B6n1x+4XUKvpa6VJt7kjpYMGIj/mGPq5ImqukEgGzAAaexboYP4TE7SMFjpDx9QHttzfjHCHSkKoDVGqbKAToHRnA2n8Pe523XUvBLEBq9ZaZYAgbn57Ha2Lbw/FJml2r5mqAGKhubrtuf8DH3xH4YClKjVKz+ZPKtIsUKhZDQQBYgjr+UvBLaTUSaH5pE8U4sqIaSPVBUiF18vpYWge+MctmnevQoMTIYPU9WA5R6hRbrctG+FPCKQ1eY8kAyfQfPU4Z08wq88y5kKIPUEAyfU/pjvELqdstAcpxg5euxX6QxBANiPSLexjtbFvleOuSCig0mhpOwB6H16euPMEQloAkkxHc49ZynDymWShuVQaibR1t8nEnXsmMA1s/7cs6Pm9j0IlyutqtSlU1lFA8tlsGC6UW8QT5ekTudIm+DMv4epOYqaisyBP1Efa0b/GF+Qylf+KdlB0LyqNpJEwo6nck9BJJAGG7pUai9UxqAjlEQPQDpB1TuZk7YRlZgQwPkD+Ya1x4/qZ9zmdOuKI0KggEWUAfr0xvleKvp01EBXcGouoObcpmIBHscZZRtBQ1RCtBBOx/tf1xr4i4grjTYKp337fufU46qgrZiWJuA+J+G0WNOtRy+iiyhalFZ5WEg6GMiYAYW7dzjjwlTdatYFXp0CRoQsSQSZABa/0i/sJncv6XFzlKCtW5RYDUpMyLGBOM81nqWcXWtQGoqaliVMdwtjEjf0wGTOzYypGj7qOw4gMgYH9rlPRUSIJmYj19Ox3xxxfPeRILDWRYbke/Y+2IHiPjcUP5dO7J9TSYLRe0+/oJ+MSPFvFFau01DN56/rvt2gemFYugZjZ8SjJ1ar4hvjRXq1FqxP4SBeLmNu4P7nB9DwY9XL0npuNQkmmVIN/f++PnhnLvUpPUJAANgTbuZnbA+c45WqNCOR0ULY/s98aQLD8NPUznKnvPuEL4IzFNGfy20IDr0teNtp1EfHXCumj0kNZatJjq0mlfWRpJJ0gRpG0z1ETfDrzsxlnRnmTcESDBNxa84oqmeygTzjQFRpAAAg8xC3gWj0+N8cOVlNMLuAEB2pqI+YL5RWEqAEBp5SVkW7g4eeDs9rq5imV8lSRUpoCxUTCtdrm4BvsS1ugUvXFRBUmLmA89Dsxk3Ee1h7YfcKoohlpvI3EcwDm56A9rTsJOIMrUjK00UW2DCM8xw8PAn5sfa9r3nERxTgrVaVRKRL1TUBgH6lBYAe4PN264puIcZC0mNPUYEFgD3vAF9ib4jOG+IXaqY5TAEKNMR1PcnqbbnbA9IjKpceqh9SQTxMM4dwTS3m5igiLP/BWQCfW5MDtP6nBq8YZ6kKi04+kKsWnYYa8d4e5VdTydOq17bTH+MZcCamqc4VmFgbGJ7Yf8nyWXkXDhpZvwviCurGsgax5TY7dPU3wqzGVoIQ1CsyIJIVlgXG1wQR7EjG+dp1PNVVXSWDRJ7jv2AP7jGmf4Ey0AJ1CJPTT1kN26X+4wjlwNA+Y8C9mJKma87m1CkhbSKiAA7mbMLyIuCI9cE8HyFOhVBQlyxJd3v/LC8xER0nedrT0xo0KVTlEhhcSsSN7EbkYIrB9DaWayFIMEAMYN46gn1xQHvtGhFlffuIuN5Oo9d9cBUYgvICrv1NjMbdYwy4JUZ6RQAUwwP8wAy0HodtHUi0RubY1/jU0a6tMVG1RLXEgCJU22uD6nbA2d8TNWK03IpqDaxt0tpn7DFKFiOIHiTtQNmO24ZT8pzVqpUFOAdKqy36iTrDdyIEC82xhWykgqqCw1LHXvAMN1mYxjnfDdUpSqUFeojj6jspG+pATo2G5OHnDOCoik5gc09HUgSCOgCkX2In1OCcJXedzyFrtRJKvAEONJ1DSLTsZAG5EQZi0DBNHNw7jdaiiWU/iif1wfR4HTRzCBnBMGZ2MRc9fTvjTh3BPL1qOYCoQJFtMAiD0IBsDvbETZko16lfwtYv3AOGcIqtUDeaaSg2qG8b7Ax6+nvj0rhHGaFBD5byXM1G1XZ4AJPvbEVmcjqp6KmpV2DgXE4XVfCWWp2qVark3BVJHwYOKcebl7k2TEV9ScagrUx5cxqBKzc9AB/v0xw/BqshnAQHuRb4F8HZWiKOpmOqlpVUZCJtMwD+K0EGN591Wc4gajAkk9pP7thgLE9s92gbjDJ/wlBtWqau8sLKTeB27TfFVQ4mtWSLgEXBkmdlt1PeYgSSACceZKjVKulRJLQB84rctUFIfwg1HSD5hpyS5JBNMDYjUFBaDYMRqGnHMvSLkILGzOp1JUEKNRjm+Mwy6Gg6edVUxBE6A3UEczEDm5bmyo4o5SpmaTJSUvVF2KkaZj6WP0yb26E7du+BeFxUptUrK0tH0gNF5JWJGolWEQdKiYNsWLZNMnQFKiDSXdiLqJAk1KjkMzwBCgySAIA2E4lbdVUEOR59ySoeGvLVfMrNTYmBTSqzDsQCBEwbhbidhjOl4VLsy0gvlwQ7km0m6ibs5WAxmF5l1STHD8QaqtYISgpLDuZDuT+EmwUFwbLAUbCb4C4R40qMujToK8oQQCANgojp1HTfbCGVhZX1HKV/L9yx4uq1IDKjhCCAVBURtAM4lOP5SkatOqlqg5WAAHJ/VHp29euGNLxFTRYO53BO/pHXr74m+KcUy1ckM4Dtykzy9hYD99sS4RkL2fEscIqV7kDnnIdg31BiD98YohJgYa8S4bXeqqtDnSIqAyrKPxFtrCBPYDDVODCiQo53BGssCvMfwhWhiAdzEbd8bxYBbExgDZBj3hblMmUOqAtosp779fX/F1fCcoqVBU6Ag/98XXDuCvSyw80+ZqXtcCNo7Ym6MI7UkJRTcBlViLgfitHr+zkYsp5sbljqCBNuNZ0VtJ3UJOoX63v+XwcNfDDo9E0yoZkffSFIQgMhaCeYSbTa3yrfKI4J8x3Y7zeTsP9gLdsGeG84lCnXGzytvQpA+2n88efKMhI+oWPHxqfuJ5ZPKYKbswAO/1Ms3Hcb94xzlsutVaYfm8tQpWbFiFue8KB+eCK+XinHIOukkAmxHaAYJ6b/bGHCa+imELAFSSZ3PMSZ/2JtGEZFYJY83LVKc6/SP/AOGpqoEAwL+g22Hf/OJ/jfBEEvpAO8gRecOsq/mwRRbrLMCimfT6iOv047zOWLIZid4ABUfeTtiJbRrJqOY8tVJ7ieYbM+XoI1rTItaWDqdx0aQOv5YHo8PB/ms2k+gFjsbRv7YBzlWrTrkayRBi9txt6T+mHPDMzCPUqbRJ9wJmOxXlI9Fxc5K0RIa9GJBxJ2q6UkseXVp29yNsVD+JmWmFp0taCAXcwDHbv+mBMjmErc9RbTC09h/zN1Pt63nbBHFqoHM+0bQBAA2Gwj0wOVuRFLCRAoJYwHitNWUVKaTAkgD6QLWn9j9QkVmplVmGYsSQZMxyztaPg4DzHih9aCiDZpAgGfcdoscUr5VRqYK1N7QvrAJAYG8Tt2g7YZ34h3DZgji5oGTFPL1JFIizH6onvf8Axg/hvDcrSh63OVIJDgRY9uuKKllC1I2Kn+4A/vb74muPcBFaarMEZI1WJMXBYmYgERthmHqBkPE6i82HgLG56Nk+IfxmVqfw5AIUlNMWK30t/SWEx3x5FxPM1qtVEUmozAEAG3z0Atf2w94Hx9OH0nFPMmozkNyrdSARYnaQx6Xwqo+MGXSlNUpoBA5Z0gmT67kn5xoaA7R/MiFk7lDkyUzFRakFlc3WYvzEgG+0Ww7ylcTVEhgrhQdiAUU3iDafj0jEg/EULM01AXidamNoBBUz8G1/XDHg2ZrEGYAJJLEC5N5n7DtbrjJzdPZLfc18WYaH1KvN0UagZIAggkmNMj1MC+2IBM07Eim5RVsLAg3Nxt+4xVnhJdTLaj21/v2wqy/hOZJdyTuAogekkqJ/5QQO5wPTKEJ3PZzzqI3pElqTU9K1GKAlh9Yhlt0Nx7gnCqnwpbsTBiY+ev2H3w/zOc8xk84BTAghQLd7SO+2A+I0mDFotMmPXf8AP9cXF90sgVB/ygmSyi5aa1PUXHKrE7ExJEReLD3J/Dh1lsmhHmU0JqMASpBMG91UGWAGywbjYjG3AEpZumMuHCVC/UnmBMMIAMnQSsi8Fh1vU5ajQy9YBA1SrZSoVoUbmSBtEkqRe9gL4txgkAnzEOQD+krOEZdkywqzDMgjYkCAAqr2AA5Rcxu0AYifGfiFAwojWXMAuxXlAZTCU1sl97TIjowwV4g8Y6wlDzfKYgQJgkEWJKmwYbEWj6GP/ExMZfw6yv5z5ik6IJP8s2AloF4gKCQJOwwORwNGeUHzM/EdY5bIGlTaShpsxgAjWWKgxuYUH5wly3H0rU9ddFDAiHBhrX6bwQT6dI3wD4xz9Sq1PcCsNegbtDMqsxi5IkjtsIjGXHMstHL0af4oJJEEagbyT6Hp6Y4EACj2TO2dn6i/P8R8yoSAdJNwev8Ae/vj9lOFvVZtIAC3YgyBfYdyTYDc4FyiFyFXcnHoOVydLyKdFXIAALcjnUS2kOSgIgxpAMGLgXw/8uhBrl5mHliigSlTGmmYap9ZJJHMx+hYPKoXYyZJvg2vwj+GqPUrIajIoIC31FgCOY20ksBq9HtOKTgXAga3N/MWkFZyCfLDAcqgWDKqmYiLATYzJ+KeILTSsiMTFcLBiyogtbYBmaMLyIYStJqrxvNPVL6nBJP4jb09sNstxTMtB0qxH9S6vzg4A4TxFgwtqHb99cVn8KRR1FSmsWEwW+18L+ME0yweVeDMKfGTVRkemiMAYKrGwJvB9I6YTZCpXFc+XBYpYddSyFj1Ej8sfOHKdZjUA4ZfeB0J9YuMb5Z/LrU6jc2g33Ei4kD3AxNwGNjxEeGLAXOMvQzSMCylidlYE9xsd7nHGXy2YmpVUqoo3OttMXAAg/iM2E9DiprcbesoKO1LTeFJB+4jp0g4FyuWoVHHnS5J/EOb7+uCGXiLYQON6BjLh3iAVst5rqqvqNNoJ0sYkMv9x9sYmrUKnSIi3SDce3Tr7YY8Trqj0aNHKgBidJC8q2ks0Xwny+azZLvUVFNgiyI1Ej8QJMaZvtsLYz2x2SygfuZp48tAK1xHm6VSnUJqCCwsJk3aPv795xtlJDBtU6gJvYCBt7GR98F8eyjVCisNNpIkyQCPz5sCU6Omx33iOh3+39zh4YMovzJ2Bs14hufzIy4JIAMW7SLx8iD8418O5c5ualYkIbECxPqN4A74/VKZrvTp1R5ppqaiy9ilgFgzcdsEZPMLRfzHdVAkrTU2sNiTE26AY8n4ZpBv7/6gueW3OvqbNwBlUhUFIdHOxE/VMy1r/wCMYUOLUaZ/hg8hpJqE3DxIadrEAegOKRAOJ5dlpNzXNP3USyMLG4MgiemPOMh4Tq1q2t9VLLgyS45mvcAb727DFP8A84W3cxBzFqUS3yGb1ITKh1YAqYMEgnYbqYP5TtYHPZulUrEqzKyU9MgEhj1iJJGwvbH3McNWq/nUQoWpOvTykspgmRYzYwbTfrjijwV6NQ1EdgdgCpNvZZM2JME77DGbwRSaNH1NFebAEjUmuJcGAJcUWHceW2mfSQN+2M+BEHzG0QEXlgAX7iOsYtn46pAUwGN9OwsTMH3tfE1xnMBqLNSUgCeYAAEk/h6wBFzE4txZ8jjiw/eS5cKoeQMR08qamYUSOcybyfv29MVfHeInQi0yAu1rm0flhL4eohRTrFwabkqFIUNriDFy5A1AzAG/bHdBmp01JuNV53/cYbmTvAaTo3aahuXzdZTZ3HpEYY5LjeY5tKeZ67R9sY5niiVANAAteTH5Y+8EqVFVvLplyTLSdIHQRJv1M+uJ8+FP0jcTtIupn67mS7Hpv0/xhjwjjJ/4b7En56fc9Dgjgz0FQmqTt0Nz0t13xlVXLmqh1imrf18p+17dJ998XZUWtCTIzX5gmeyz5XOf+mY6kbzKUbn0HQsCNouJHaWNHx6a+pcwCrsNJqUwAwgg3Uyu6g7TYbQIVeOCUrrpbUFUQ0ggz2jphfS46jf8ZQ5HVllv/eCHj3Jw1LZAZxtMZSZXwotQipTzgqaiSS9Mlx6klt+8kRfDNqTVB5aOWUsKI0gBRMM7GLR9IE9A974k1461ZhQy9MUxUMEjUWI7AsSQIxd8N4dp5dRhfw9ATYn0LbmemmNjiXqHOMd0p6bGMjUIU3CFd9S01OkCmmoAnSlgJ+TeeuFXHuA06ylWXm3DCJB/x0+MWaksmnp6QN/yv/jCfiFZZ7t16dsYq58nPkDNn4U48SJG+F/BRD1DUYGICD+q5kEbjYT6aonHonh7wunmeaT5iRquxu8gh7GLAkBTIEkQLjEVW8UU6FQpGqfqEkdP6r9OnrfBvE/GWbeiEybpSSNlH8z/AN7Tve6x0x9FizEqC4mFlxhSVSWHEeOZPhxcVHVXaWFIHmb46SZ3gR9seX8X4JTzFNavmKleoz1H1HlbW7H4jb2F8RucY+YxqSzzzFiSSfUm5xQ0+HZivkkrIgqKrOulBzKBF46i5FtrYbks0QaiFI2CJpwjwZmvMUo9MiRcPPzG/rj0Xx1lswuVoBddVhILLzQIsDad/wCrHm3hGpqzVOk2tCzAQBcmdokdfti88b+Ic3QpqnkNTR501GqISYMEALt03M44eYgjjepKZfh1WmVbQVhJMm4kmbe2Dc5l1Khu56e/r+74DyfEqjoS8kiVncfuMOKeWNQaEIJAmASVEX3N7np0xnZibsytBqd8OqaVMiD8dMdZcqM0jhaekczK3USLL/qAlvjH5MgDTDM5B2KhSTPa/UjBWY4FFKWYhWKqe4Duogt7WHsTgfmBFfcYuPdmW2Zj+Heosad1O23f0OIY5l6jE6REXsGBAkexPX0j4xR+LvEpoUjTo0TV6EKRIA3MfVt6HEt/E1Kovl6+XpkHWWAAIjYmNUH0EmdwMIOBmox+PKosGd5TKs5NVub8CHuomTP+okkd4X0xw1H+dq6Ac1vuCPywVUztdYWmiMkjmPKsReBJj0j7DA+epFHmk61KZMjoQD+FtRFxABI7Y58JBJJHjW4w5ARQB/iYeQyOlakNMEiO4DHf/pMYXcX4C2YJqUNKoTp5nkBok2A2xWcPrhT5agOSJK6hPaASIN797jGebyTUlZhTHlN9SbEEmxkbMO/++O4sr423Ay4VdbEB8M1E4XSYVMxrLkMVUSFIkAr11XILCLWwPxvPVc2hNOVDAtTXWJYL9ckwNirD3MEwcK834TR084Vh5ZEmLkdCvoR7YX5vi7sdCa2GkIGaSxC2Ak9ALe2NNSG87P8AiZrAiXXhFVp5YISGdDqOm+nVMD2kR8nvZzWzemxvOyi57X6DrzT0xKeBaOkmeaTePbYffFTToFZBAUMSTMyb73uT6/aMZHUr+ITNnpgTjEQeI+D1mRTTZVqEWAkAKRBExMx1gdsT/DVqUlalmZam6lWKxIkRM7Ei2K7PZhCVuGhlEHoJ1fqPywNxsU300hpDObibAf1ELLEewkm2GI2TiuP73AyIllok8OcAymWq+fVrq6oJURF+5ntg3K1aWfny0ZEB5SbagO33xpl//D9qrqWH8sESKraWc9xTW6r7mcNOKcFrZZ0ami00UcukyIFyPzm/3xRnRgLOz9yTFROtD6gtbwaoLNQhpIBV1PLvdXBBF4kQcNsizZUaa4paj/8AeAH/AM6ZP54X5bxfmD+BYPX5j/vgPOKazl6603n6dQ27x+X2xOcpQ05lAxk/lEhMtVrZqsEoUtOpSwIuYE821gIIsMEf+Vpl3reeQ9VZQ0yBUQgi516gQQLhlMgx64S8IqFQxBIMEWPTB/kg0HcjmEQcbWl0syPPmcEMtF1I1aKnIN7ETItcDlMeuFy8BzDm1JxPcaR92jFFwvLqWgiQKStBJ3KmT+QwBxbOuUBLEk/2BH7++ADnlQjQq8baMfD/AAdMu0s6vmDsiGdPUiRbVAuZgCcWmXzgZiQwYsS1jO/c2MkH+2PJMtnXUsQxB0kT7jDXwznnVyAxjSbb9h19LYm6npyw5Eyrpc4U0BPT2zp+gA6tgD1+3phbnqqU3Hmne5AJt6T+eFvAaza6hk2AA7QYm20333wNxLmzIU7TtiNcNNxlOTqSw1PnEPDFGpqr02KoTI1XuB06kbgC598Bt4bzD1Fo0yheNYbzAAymWlW2CgTJuOtr4bcMoKWYESINjt9sc0MqtSk4cEhBK3NpWTEG0n+/fFiOUNNsTPZeWxJzP5nzaJOgLWy4liSG1o0KQekgkHrYm+NPDedreXUTLkzS/mgD+kwGEdSJB+DgjjeUSjk2NMaTU0hvUTMX2E9sB8DPlOppkqSJJBM7T+uKLBQ6i67gYyoePqsDUFcg721fffG+Z/8AER2sKXtqJaPlp++P1bLpV5qiIzd9Kzf2GGXDuGUlDstNARsdIthJOMDxOgNfmfuEO9cKHEa2k2gKiiWM9/X2w20fw+t2BDAIAvXmBYAgTBifXrjfw2NTVdV4o9fWT+oH2GN/FAijmWH1HMVCT6hc3H20j7YA4uS3KL46iSjxYNUAqQruQAJkwfQdY9dsFeKaq+WKetg5qIWBEQuk6TPqWNvTEl4epjWrfi1bzft+mHPiKqXLljJDQPYBQB9gMDjxAWPc8z6mvjKj56ish1KiilWAMkEXDTcFZAvFojC/hHFq6qKZitSiCpMMvoCZPxce18MPAKg13Q3RkIYdDYYAyH/FPo2kegk4B2KLxO4zEodr8RzxHiWXyakNTq1i14VSFiBu5t9u94wr4b4o/iqmk0lVS2ny6YAIBgTO8iJkRF/cWuUzL6J1MJN4JH6Y+txKoQ0uen6D8sSr1GMCuO5R8Ls9cpG0OHVmfT/D1YBksSQdogmwIvvH2xQ1PDCsoViduju0+o1HYwLQD7jdhmRNNSZJI7nuuC529x+pwjqepYgcdSjHgCedxblvCFNVOldJaByEgEjqRtP64TcY8KxfUQpHaL3tIHXuRi4NojrI+IB/XHzN0gQJ6icAM2THT8rnOCP2kSK4fxGjlkFNSjlhsCWOok2a0T7GCJi4MNWp1Xu/wqk2HyemF2XyaJVq6REOpFzaUM/OHqUx5aiPqse5EHrv0wzJk5P2avzcLEpCd3qIcv4Jq1qgcPUKxJJCwYMnSSQIBIvYep2xVZLgKUFmmk1GbmdjqPrJTt2ED3w/oNKSYssCwsBYADYADHfGa5pU10HTeOnb1xuY8YA2Zltk34nOXoKqgm7HYkD8l6WxOeNeMQFpopJQkkwTBIjp2B/P3w5r1Sack3gXwhzzEjUSZIkmesnCOtzfFSV5jelxfKeRkrwB1LMHuD9NjaT+pk9+3bDTO5ZlI8tjEX2sfc3xrnnIV2/EHgH0uMd5dAy3xnGsluJfXx9p3P/Z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4" name="Picture 4" descr="http://informedfarmers.com/wp-content/uploads/2010/10/bees-431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304800"/>
            <a:ext cx="3657600" cy="2438400"/>
          </a:xfrm>
          <a:prstGeom prst="rect">
            <a:avLst/>
          </a:prstGeom>
          <a:noFill/>
        </p:spPr>
      </p:pic>
      <p:sp>
        <p:nvSpPr>
          <p:cNvPr id="51206" name="AutoShape 6" descr="data:image/jpeg;base64,/9j/4AAQSkZJRgABAQAAAQABAAD/2wCEAAkGBhQSEBUUEhQWFBUVGRoaFxgYGRwaHhseGhcXFxgeGBgeHSYfGBkkHBccHy8gIycpLCwsFh4xNTAqNSYsLCkBCQoKDgwOGg8PGi0fHyQqKSwsLCwsLCwsLSwsKSwsLSksLCwqKSkpLCwsKSwpKSkpLCwpKSwpLCwpLCwsLCwsLP/AABEIAKQA8AMBIgACEQEDEQH/xAAcAAABBAMBAAAAAAAAAAAAAAAFAwQGBwABAgj/xABPEAABAwIDBAcDCAYFCQkAAAABAgMRACEEEjEFBkFRBxMiYXGBoTKRsRQjQlOTwdHSFVJigpLwM0NyouEWNGNzg7LC4vEIFyQlNUVUVWT/xAAZAQADAQEBAAAAAAAAAAAAAAABAgMEAAX/xAAzEQACAgECAwQIBgMBAAAAAAAAAQIRAyExBBJBFDJRYRMiM3GRodHhQlJTgZKxosHwQ//aAAwDAQACEQMRAD8AgXy5z6137Rf5qz5c79Y59ov81IV1NccLjHu/WOfaL/NWjjnfrHPtF/mpGsFccL/LXfrXPtF/mrDjXfrXPtF/mpA1hoM4zF4t0pA612Zt84vWP7VAjtd/6537Rf40S2muEDmFfdQgswPIetICQqNsP/XO/aL/ABrP0u99c79ov81NiK0gXrrF6libw4laX+ytxKShpQAcXYKaQefOaFnHu/WufaL/ADV3tbEkqbsTDSEz4CB6UwKz+qaK2Ksd/pBz6137Rf5q1+kHfrXftF/mpoXD+qfStZz+qfSmFHZ2g79a79ov81cnHu/Wu/aL/NTbMeR9K1nPI1wB18vd+td+0X+atHHu/WufaL/NTbOeVaM8qBxmMxTytHnBAJu4vuAGupJpnhdsv5h887bk6v4TRXA4bPmJBJERF7mRfwE++hxwBQ72k5YPv8DUZZNXFhqg+3tRZkl5xIibqcPLs62PCaTe2w6MxLjhBNocVyAEXtHOkfkkCbHtEgAmQNb87Cmu0EFMFPsqymbGJ4QKyLV6FEwrg3Xi0VIdc4auK0/i5jWlg67ICXHIMEnOsyoxMjNIA0nSmmzkkoUpQ7KbxNiNSnvHGtYdwJTmFiTYG1iCQT3cKSTlqHQe4NWITKy84QVCIWqCTqCnNa00s7nUQFur07PziwBHIhVydL0PTjVCx4wQJgWg8rUk1jpBlUagGdPEAeFJeR62AQxW0MQCEB1aUkqjtriQSNZmmGH248BlLrqkglVnF2+jrOhqQOIWQB2SSbTe/KhCtlt+1NwVEpAgHSI7prRjyKqYtMeHbq+rQorWQ2pWZHWKlSjBGYhUkRblApLE7SdhtZcVmdMlCXFga2BTm7I5EUFGIEnMNeEWpXGIIWVJUCMvAxHdVaZydBAGtik81bC612CjuazNXBNch3x91cAWmuSa4KjwFbz/AMxNA47cwySw44V5S3lKU5Sc2YxromNb60ACiDM3qQpSgtlLqihKlJBUBMDXSb08VufhOG0Wu7sj17dSckmN6Ny2IuFZwQRfge8fjWPYEpUR3A+8TFSxvc3Cf/Yte4fmpzhd3sKhUHHMrT3/AB1qbnS0Hjhl1B+1Ep6wED6KY/hFNafbwhCX4QoLTkRCk6HsjShwemtEHcUJJNM6IrRNaUukyvvpxRQqrU0kVVgVQs47zV1NI9ZWF2jYAjs7FZZsO0UiTw117qcbTTnkrkBOgA1k6+6PfTDZqk5pLrbZSdF8aK43abRw7nzrZVBgJVeRYRzFprzs0ZektIolaGGJwcJSEG5vB1Gup5CDehzqFKCzEgAEcNSL+PdUkTj2FKzF1oTFsw7tfIxHea4eSCB1cLzC6gOzbW+mXw4xSKbj3kGgJ1q0pypJKSmT3TY21Sq0Vzi85QlQSIAy9km0XvyB86Mq2WnLObMSMylmJBEwYi6e4/dTbqHOugKVlIPsmBIFrRofhTKUXscM8Ljc6oA0Fp4GAPjS6NmFLmYQspMqGnO4v3elKtspaQCAQsrIUo27JEERxE3nXhXOJwclxUhIAIJKjpMWjWSKDeumw1eIVUghFl6pSrMNcxlJtprqaTY2aCTMCBpMyIIJ8yJoQvHJCkgEjKmVCbWjjqL08Tj0qSvKSQIMgzBsBE3jhUZQklocxptJ5KUEhtOaY001466DjQR3FmAk6C/pFOse4qCDce1PMG9+c0wTZXOBx0/m9bscaWpKVhcvJ7/dWB5POmKNoSYDdWXg+iR0tIW8tDRWkKyFtaiJ4EpSRPnWi0hkrID1w51hxA76mm1Nx8LhQk4nGpbz+zGHcJPlAgUNVs7ZQ12jPhhl0FI5ojpxA7/dXJxGmvuqRqwmyB/7gs+GGV+atdTsf/5j9v8A8v8Az0bBRFMc9mQEpknNy7qaBlf6qvcfwqZYf9EImMTijM2GHSI/v8acq2tspABS9i1nWOqQPUrsam272HUUQpOBdP8AVufwK/Ct/o176pz+BX4VamA6YMIhCUlvEqKbSckkcJg60svptw/Bh8+K0j0pOaS6FOSPiVztJgqawwIKFobyrkRPbWUyLR2SBflSCsP3ipXt3fTAYvEda43iRCQISUXgRypjidtbMghCMSbSCVpF+RGSw76dSaWwkoeZH1Yfwrk4bvoti9tYEK+bZxKk8Sp5CZ8g0acfpbZZy/N4uI7QzoPuOUfCm5/ICx+YAOE7/StfJu/0owdvbPA/oMQTNvnki32etaa29gPpYV+b6YgacP6uhzvwO9GvEDnDwJkUiSBqY8p9RRXFbbwcjq8KsDjnfJv5JFInb2HgRhrzf51cR4Wv313M/ADgvECYhF+yZmnOy9iu4heVvLMTC1pRPgVEA+FEv0zhDrgp/wBu5+FLt7yYdI7GDA5S86fvF++ucn0RyxpbsVHRpixdYSkQDZQWRPNKbiieAYUw0lAVmKQqUgReQBE3pBnpWxCW8iUNgCYPazX5qzSrlc0NO/Cs5WGGc51VC5PvXFQyY8k1RRqC2DOHkJgpKkkwTfie0D4fjTlzDmCAInik2iLCDoIAoD/3gufUsT/ZMHyza1n+X7kGGGBNvYV+as/Z8gKj4hFzDqIKVAAJ0kGJIAuTcmmOLwcCAZy3VY+Udw++hWN3qdcVmytoP7CY9JpmvbTpntWOvCfGrQ4eS3A5IVxCgYvyBtfXWiGCxqW0EQTJmQb2MeAvzoWNuOAAAIEckJ+MU2OPXJvE8vfV3ibVMm2gvtTFZlJEGEj6UAnzFvDupo62JERbXzpNrbroMyCf2khXxqdbtbxhxkda2gqkiQAMxHNMWtypZpwVjwipurBfRdsD5XtFpJEobPWOT+qi/qYFehMRj8zhFgAJsbEaixgRxN+FVj0N7IyYZ12O0+oNpPJKLqjj7RHuqfZ0IZedWOy2mfIAyEqIjSePGulK3yotGNRtlO9Mm0lYjahaQFK6pKUgZRMkZyBAuO131FGdz8YopAw7sr9nskT4TUr3NHy3binnIiXHTmuNISD3AqA8quPZe7ZL4dUsKCAQga30n3cK6WVp0jlijVyZ53xm4uNaSFOslAOhWpKfiqn25fR3iNpBws5QG4CipUXVMAWM2FWv06lKNnto+kp0R4JSSfiKedA+AybNUsi7jqj5JCUj1n308ZN6Mm1FK0QhvoAxfFxkD+0fy1F9/wDcBWzFNJU6lZcBVCQbZTHGvQW9e0VpfwzLThbKy4pREeyhs6g/tKB/dqHbQ3XViCPlGJU6QIBcabUQO6dKlkzKDrc04uH5opyko37yud2uiPF4xgPJKG0qgozq9oXuImNOMU7xnQhjkoUoFleUE5UqJJI4C1zU9w2Afw6A01jXUITZKUtJgDuvST2NxadcY/b/AESbetRfE+RXsmP9RfP6FHNYOHurePVwopUSJKYJmw1NWBu/0MKxbQdaxSOrUOwooUJvlPZmRS+J3Vw61lay4taySo5EySbk+1Up3b2K+GghhzFoaE5QlbbaRxsCSda58XFvQL4XEo+0Xwf0IdtPoMxTSApDrThmAkFQJ8CRFQ5jdJ5b5ZzshyQnKXUAklWWBzVPCr0/RL4IzY7EJ5/OJt4mB8KCr3EwxxIcDy1LKisrATnCgZJNrqm9FcV5A7Lhe+RfBkNPQfjgJJZGn0+f7tDtsdFuLwzZW6pkIHtHPpJgSImrcVu25lC047EKQpUElQEHmQRTHG7tsrzJcxT7wNiCR3d0EWHuodpkug3ZuH/U+TKQ2ZsxDphTyWzmCQClRmTGoECjuI6N3krQgONlS7RJEEGLkjzqdtbj4O5CVgg80Aj+7fyog9sNojN1uIWRxzix0/VoS4p9EFcLw9az+TIBt/oexmFaLpyLQlJUtSVSEgazaf8ArTrcToub2hheuU+pCgopKEozRB5zxqZYluUKQ7isQUqEZS4DIPApy3pPZOw8iD1CnmkG5GfJmPgBS9qk1VAXDYVr6RfBgx3oHRwxRGsy3/zVAdobrfJNpJw2JkoDiApSbZkKI7SZ0t46Vab6FJn55+2vzqvxqH7wOqC85UVnQKWcxgaCda7HxUrpgliwaJz+RPWuhXZyoUnr1J0grifPLSe0OhPBqYcDKFoeynJmWopCtUzbjprVbJ3teFutcjuUr8ax/eB6JDyiD+0q3jem552I4cP+p/ixfcDo2RjnH2n3FsOMx2cgPEggyRBHKjm3OgpbSczDheHEZcp+NN91N6nW30qWuRGWc2k8ZPf99XlgX+tbSsEXFxrB43Fc88nKgZMKhCM1rF/2eTNs7BcwygFpImYkRpqPGiG7m6yMVY4hLSj7IUkwfFWgq/8AfHo8bx7agVJQvgoCb8CRVNbJ2YcHjVYXFo0JBtOt0rRzHGKt6ZuHmQjjg5eQ2x/Rdimj2kyD7JT2gfAim2wMO5hsSWnkqQTEAgjiBIqw0qewOVaXi+wdAJsCBdJIgVztzbOGxjAKg5nQczbgRJR+ws2lKu4WqSzylo9S3oIx1RN8PssYPDNMoCSG24JsSVQSswNO0aFdImNSxsxSL5ikQSI7Thv4EJSrhRrYZU4rNOqyISIUnjJIuUHS861W3TjteX22hNgVqkRc9kDvEJn941oir1RF2tH0CvQDsRKhiMSrWUtp7vpK+4VcwQALAAVU3RIPk+BQtSylKpWUJuVEm2a1hAqeneIZhYhJB1jlI9KCnFW2CeKUnoVt0/v9rDInQLUfNSQD/dPuqyNw9ndRs3DNxB6sKPirtH41WO/2zXdoY4FtJUhnqULjgFmSfCTV1IQAkJGgAHutRg7lYuT1YqJA9rudZtN1UdnDsIQP7TpzH+6DXDy7W87Ej3jSuMO/nD7312IXH9loBtNvEE+dCGN5GSopKMTIVlBSgpTrGaZjKCQPOsOW5SN2TRqPgkv+/ceryHVKVc4dKfQ0wcZRPsH+MKog8VGygsx3oV9000U2OR8wBULJ0OMHi8tkoKe8Bv45afLxBI9q5j23RaOQH4U0wGHQZzFHmT91PxhG7f0PuUr765SaBQLW0cxOdIJgnLmV92lcOZgh0pJS4tJCVlMJRP0r2kVIhlGikiOSUp9KRxzAKbqSoG5tEeEfhRcnucQ/d/EtIdU02XXSrLLjipBUme6ybmwHCj+OzE5swHchOvKT/hSmFw7SfoAnnJn4U6ThknioeZ+7ShzWGiPrQQZgj3/A0scGtY1yjmLT91FnGGxER6+7xrS2kD2U+JKZpeZnUMmME02LqBMSYEk1yvGPOdllnKm3aWcvxuRTkPEcYHcIrtLpWefjXWFxAeI3cUq7j89yE2HgZpo/u3hymFZ1crgTUmfaMd/lQh9sg/hepvTVA5URHaW6TcS0mO4majz2CUgwRHlVhOKV3+6kXsMVjtJBqkOIf4iUsaexXq3SgjW2ltauvcHeRKsOkqPJKhyMAJVbgR8KrXau75+iJFK7o7QVhXcrkhB8hYHL4iSbd9WlNSjzLc18J68ZYJddV719S93Gyq4zDvEfjeq+6Qd18Q/1b7aQ4tk+2kAKKZ9kibwbiKlezd6WwoMuqCVQkpKtFA/fUjQZFo7opoK3aZkk3idNHnHCmH1NdYUpUeyeEG4nTnT7H7AdwpzSClRspBsfWjXSzud1LoxTSfmlkZgPoK4W5GKb7v4Z9ba1sBKo7LiLGxgix4Hu4imfqlk+aNlobv7HyyMziFJSnMRACioqk3BtYATFRneLdTZjzuIdxgxBW11QdWpZAhaihEBNoESbWSQeNSXa28rWAaDzqVBKkphObMqQVGwN1Dta1HNmb47O2i840jCrdW4JczAgEAFICjyGdUDQZjF69NOKRhlzN2EnNn4TDMurT8oDWFzJWU5bdWkFQEgFUezPOu8cvCtFvrV4hIeOVCipsJJk/S0i0g944mKfubPaKFtnDShwQtPWmFCAk5hMEwkAk3PGmu1U4fqiX8MVIbzLOZxSozRm4yTYDuoXi8jry9Gzvdb5J173UdaXHQouZ4j5p5xg6G3bCvIA0V25jVYbDPLMkJQopOpBymAY+NBNyNu4LELdVhW1NlkdsqzX61a3Fam5KgVHvNK78ZnMOlFx17iGkp0spUqKu/KDbhXSa5G0Phi55oqfirA2Ew3VYTDtq9oNBSp/WWSsz39qo7j9lvLUSrEnJdOWOBvltwJA91SHbuOHWqAsAbRyFo9KErUdUq4fzNeRPvOjVKTm3J9dR9h2FJQJEiAAb/AgxSb6L2nTkB7qZjFkcxw1rtWIJ+lPjepuzrCODeVmkk/wjh5UXQ+mfL9QelRnC4mFDUnTsmOXLWpVhc36qyOGgPneljqCQshgqOh/hT+JpnjkmCBm/hA+6iaFxwWO+BTTaLsJMzEa61RqhE9SPsnta+lEGnAfpEz+zH3xQpTl7H40+w7pNoJ0BIMx6VJMqPA3yUFd3+FPOoVkm48jFNWl9ogG4iRNvTWnXygxdQPDQmiK9wLilQonTyNNlu693caIY8COccYPrQtYPMcqWWhSxwyvnPkJHvpJ5I1ikUPXv6H7prp1Wa5FDm0AM3onSmynCOFO3ED6KRSTx4W+FRZ1DbNTbG4XOkiPCnaFCdLd0/eTXTmWO+ujJ9DoScJKa3RH9u7WJRh1XzJSUK8UmPUUb3d35cbKU9Ycn6pPDuPD30A3iwUg5eMrHin2h5i9Cd21KWvq0pJJEpA1PG3lXoY480LRp4hR57Wz1Rf7OOw+PwxbUM6VgJUnUzOvkbzVe4PCO7Pxha17IJn2VhCtb6dggzwNCcJtVxhZEOtrTb2VfzFSnEYleKaQ4oJW6zKhCPbSRCkHW5mQOYFCUtKkZ4Y6emwP6atpJCGmkKJT21qF9ZAGtwOQrjoM2ZlYfxBF1rCEnuSJV/ePpUS6U9t/KMc4RdKewgHkm3xBq4NwNkfJtnMNkQrLmVPNfaPxrdkehFKo0HFLmon0hY/JgVj9cpTy45jHkmpctMxFVx0yYzKyw1NyVLPl2R6k+6sz1Gx9430GYQFOJcVPttgDhICzMcT2qlu8z2faOEb4NJcxCv3UlKfv99DOhjAlOzc4MFxxSr3sISPhSW29sKRjcU8kAlCUYdPEez1jlu4lPvrS3yw1Ox+1nPwT+en+wPi8WcxkSKQQQrQxymhg2qtSz3nlT3CJLkwIIkn+edeapWLY6CVDUW4H/Gl2MOFkJB7R0HhWsKpQREZpPu5xNhNPn8IEBClKSkqBKhJOUTbS5PhVK0s6zrY+FIcugq5gDSpI0Em0x6eVCcFhnglKm3FBJNswKh4gGCBTlW1HgYdw4cHNEHzg3FCKBY9GHUEwAEjuE+tNto4ZRbJWoG1rwZ5ARTVG8TCSO0tk8lggeEaGlV4xDgOUoVM6az4VzVHLcAqbudRf+bUs0IN4NjpEUk8pSbKHiYrWFErhPZHGT77cfCo3RUKYZ+SAAJ8IoqplSZ7JA9/303wzShBTlUEixIg+EC4NPPlCsshFzqNfU1VX1JyYOx7qC2ZJCk37SSJ8ANaBraJv8Zk/hR3FvqOiY8jr99D1RJzQm0z38AKlPUeOwMyEHSu0JnvHdSL+IRAKuzM2MyIrhrEI0SsXqTtDDh0pA/xoc4qeVOThwrv85rleC7yPGklqjtRuhulSxArSm8vEVyp3lehQo22hhMzZ5p7Q8pkeYmo1ginDYkKkpQoAtqvAMgwDzExUvwzqSqFgkcwYI+401d3dQ+49hW1J7YS6wVm4WLmFJBGhKT3Ecq18PLl0exelmxOPWOq93X6ne1tvLdJDknJYWM34njUafxq0nslQA5E1cm6+xGUqLhl10JSlSv6skJnsDie83oXvXsoPqKuqCT+zqf7V4PurW4KMU2Y+ZuTUSmNj4Q4raLLftZ3Ez4BWZXoD769LkQABVJdCGzOsx7jxFmUGP7Szl+E1eahVJa6BnLUSSmqQ6Ydo58WUAz1aUp/4j6mrxUi1+NecN8sR1uNdIvmcVHvyilSpj4dW2X3uDhQxsvDjT5oLP70rPxqKYaHMCX1gFT77zg5xOUegHuqW7YfOG2WskAKQzkEcykNpA8zUcx2xnuoYaSEttsthJKjqSJUYTfWmzyqNeX9gx6Y5Pxl/Wv8AtEc6pBPsilmAUzkMeVY/gQhQAXm5wCPjSjIvFeZCVMZxRnylVutR2RoRPqOFEcM0l1MkpUOE6+laYwy4lNxy/wADXK8OgycpbV+sk5feK0p6EmgvhmlAQJEcRf404ONyiMoURwMD7qj7WOfRxDg/hV+BpZveZGYh3Mg2soRPiq8+VNZw+e2uiMrjagBwUMwiJvMzQt7Z2GUZRAUeIlEeEGKLIUhQ7OYyBGRMwPOmT2CRPaSUT+zBrqQUwU/hnUf0bhI5Kg+opscetMda2B+2JI9wp09hlpPYWaS+VuD2khQ7rVFoawpgttNycjoygCM8p9wM0bw+0bcFd4jlymom0GXPbbAJ4xHuIvWjshE/NOqQoclf9DFFNoDVkpxW0UnjHG4/EUMxO1EAGfwsKCuNYpNw51njr/PnTJ7aK/61ojmRQk/I66Cr+0UH6M/fTB51lXtJI9KbBxpzRRSe+tjBGLKChUWdzMw4RJ/onYPI1yv5SnQhQ7jNcOYYeFJFl0ewrN3TS2CztW24s6giu28YyriPMH401O0FaODyUJpB9DSuGQ8029NK7l1O5g4lpKhYk+BmuCVsrS8Dm6ogmRCssZVCdCMvdUbWlxF215veDXeG3hXMKvzChPxqkYSWqHxZYwmpf9XUs3Gb6rw2DbdaQMrp7BWpJJvKjCQBpzjvolsvaKX4JuVDN8Jj31UqjolUpABsonKQoSnsnvtI1qR7AcdbY+aBcIACcpKYmwI4xpN625PXgrdDyx+iySila3Xu6BboR2d1ez1OHV5wkc4SAkeuY+dWMpNBt0sB1GCYakShtII78smfMmipvwsda0Jp7mWW4025i+qw7i/1EKPjAMesV532IwcRtBlvit1P+8CT7hVydIqwzs50NgJBKUwP2lCfhVX9D+F63a6DwbC1+4QPVVTXrNs0QfJBstbpXx5RhEIBjOsE84Re3mRVSubcezSFL8ZP41b3SjgCrCB1NywcxHNChCvuqg9uYpsuksk5eE2Pfbx+FHJic5i48+NYlCabpvbzJZhd7X0xmlXjf40Ua37NszaTHlVVOYpQGtcpxytJpOwt7MdcVwy/DL4r6Fwt76szJajwVE+cWpx/lq0oQQQO8hX3VTXy1ffSreLXzIpexz8Q9p4b8svivoXU3vJhIHzhnj2bfGn/APlbgVDKtSSI5emlqotW0ljjWv0u5zo9jyeIr4jhXpyy+K+hdisfss3S8to/6MqHoKRf23hkD5vHuK/ZcbKx6iqhTtJy0GnCVPKjX1ruzzqtDvS8MteWXxX0LJd3iYP021eAW2fdChXKd4cOdVHzBI94qtnGcUDCUKV4X++umNn45ZgNPGeAQaVcJN62HtfCr8EvivoWa3tzB8VEeR/CuXttYMaLn90j7qr9vd/H8W1p55iB8TRBO7qEpnE4sA/qNkKPmonKn1NFcLPxO7Vwv5JfH7ErTvDhxosgd0/eKRxu9DQMNqKhzKYqIlnBgyXT+86B8KIbKwmBdORBQ65chIWtZIAk6CLAUz4WVasn2vh26UJfH7Dl3bTSvaSB3ixpD5c2LpcPgZ+Ip63sFskZcOADoSgwbTqe69Iv7ERnIRhUr5KAJHE6JVH0Tbuqa4RfmGfEYa9lL+X2G6d4VeI8Qa6TtsKMZf4T9wpDa6sMwsJxvWIkApbba6sEHkQdKK7G2jh0htGGw/VpcuFKAzqsYJJJJEgjlRfCRStsWPEY5PlWKX8vsNXdoJjtA+Y++mLr6NUK8iJ9akyt3H1k/MuHMdTlg+EmI86f7N3AcSLthF59pPqATUljgtpDOeJb4n/L7FcOZxdNvOie7a8ryXHTCUm6wFKjl7AkT4iju+2HRgshfZzIXopISoSNQTIg91J7u73YJOHcTkMOG4y/SSBkJlRSEjnWlQ9W0yKyYXKvRy/l9gTvlvAnEPlY9nspTJgwnhBJIGupOtS3ZWEWylDohTCwkpWFX7VgFJ4GSRUefeaUvN1balcCoCBbuT8TUm3Rx6XEO4dwpKYAQgkCSZzZT4gGOBFZ80YuO5rhxE3JVCklWrssJlZyyY8uFKpdJputAkcr10CIt6VTmaM9akG6YtoAYNDY1W5J8ED8VCol0DiMXiXSCcjPASbrTYDjpW+mTaZVieq0S2gAfvdo/wA91Eug7DhLWLeUSlPzaZBjQqVJPAaSeVXxd2xsiqBZ228KjF4VbTiJS4AAErGa/EcJGuvCq8e6EmUuHrMTDZ9mwzk8RGnuqyV509pKQRxywokeHZn1rlW0m1JzIVmOYDLJSRJAukwQRrpwqstTMrR506UdzW9nPNIbWpYcRn7QAjtEDTwoZuRum5tB5aELSnIjOSqY1CeAPOpl/wBoF2cayOTI9VqrXQIoDEYkngz/AMYP3U/M1js6MVKQ/HQY7APXtX5BX4CiuB6EmU/0uIWrjCABy5masL9IJKQJyG+WRlPfAI7XlXHymSRJEjsGCRwsTEAm9qxPJN9Sygq2POnSTu+nBY4tNFWTIhQzGT2hJoRu6gOYplC5KFOISq/BSgDfhUq6alztP/ZNjXWARNRPdpcYtg2s6jXuWK3xbeO34Gel6Q9HYbo/wDU/+HEWupSla+dFsJujhQf82atoSmfiTTpDva4a+/l+NO+sgXiTp4/9ayRd7lJrUrPpv2WhrZ6HGEBooeTJbGWxSReO8Cqa3c2usYtouLWpGdOcFSoIkAg3q/emFsr2O/Iunq1GO5Y/GvNbCoUDyIrVj1g0IklJOj0kd18EokDDZsp7R6wjUAjVVxBppiuj/ARK2FpGkibX5CZp9sPE/MtO5kjMykKkgeyoCZkXhencKJuBUDK4oz+qhJEnjMGvNWxu5UnSKm6Sej5ljDdfhc/zZGbMQRlVadAZCotyNQXc7aRYxrLgMQr0Nj6Gr+3iY+VNPYZXaUpskEiCDFpiwvp515vSC27cQpKrjkQb1uwvmg4mecVGakX420znUlSDKbgjOTAsg2M+yYkW4U6bw2XrEIAzCAqWyLFIUbiLwTziaH4DFheGZXAhKQlxakjLYDLB4kg5Yg3NFFWnJ1qRJIAbUngNAeHPSsvNaN/kQjpQ2T1mGS4U5VsGIOvVqgASNY186r/ZG8Ljb7ap/oyMo1iDNvP4mrfxu0S+hxkoU4HEkEhEnSO0BFhb0qjHWihwpVIIJBm2ndWrF60XFmTNcZKSPWmE2gHGkL5gGBwtenHygGwIJ/DWob0f7UC8M2lRnM2hQ/hCVDuuPWpS2E8o1jgRzHnHpXkW7aHnj5WDt89iJxmCdZUO0UlTc2hYnLB79POqJ6PllGNCCJsoQQDBAmwPHs16MbTAANjVIb6YE4LbCXkpCUOEGxEEmyrcAZmO81swydOLFhFcyLJ3d2gsdh6StoDtkkZ0KMJVlPGQRfXWpAME0Tm6tudc2UT741oNsTaKXW7i6TlPcmbcbgaeVGGyBoP8fOs162VnCnQsprOFJkieKTB8jwpJ5cKgcyO+ALVusqpAorpOeKse/PBQH90VZHQc0Bs9Zi6nlT5ITWVlacXdGy90n2HwoKRJUZExMAW0AEWpLGYJIRnE5kGxJnjGpvFZWVVmQoTp3VO0h/qkW9+lPOgVoF7EyJ+bR/vH0rKyjL2Q+Pv/ALF0dQktwQCAmwIkCw503CQFGALJMeY9KysrD1LrYoPpkP8A5gP9U3HuNRPYX+cNf6xH++Kysr0oez/Yy/8Ap+56qZ7aDJPl5U6wY+kSSSrjeOAjlpWVlZMZeXUA9Kf/AKXih/op9y015w2aspbXFsyVT+7lgeHdW6ytcNmTW6Lt3UeV8iag6ECYBsUAkXBGo9Kk2zmQSQeH334VlZXmrY9Ce7F28KkLhIyybxx8a81b6N5do4kDg6r41qsrXw3UyZuhaW6mLI2cqYUAhtUKvcKTepGrHFQT2UjMATEjv591brKzG194hqGiAVpWtKgqQQYvfu9Kgu/6AMco8VJbUe8qQJPnWVla8G7MfEd1e8sLo8xKgxhgD+v7uXhVosqkGb91ZWV5T7797NeTp7hB1IUhSVCRB5j1BnjUP6SNjNDZqzlJU0oZCSSQSoSbnj7qysq+LvEuoluJJW2CSQoKnwy5gPAG9SzFDJkgm5SPIkg1lZUisnqf/9k="/>
          <p:cNvSpPr>
            <a:spLocks noChangeAspect="1" noChangeArrowheads="1"/>
          </p:cNvSpPr>
          <p:nvPr/>
        </p:nvSpPr>
        <p:spPr bwMode="auto">
          <a:xfrm>
            <a:off x="155575" y="-746125"/>
            <a:ext cx="22860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8" name="AutoShape 8" descr="data:image/jpeg;base64,/9j/4AAQSkZJRgABAQAAAQABAAD/2wCEAAkGBhQSEBUUEhQWFBUVGRoaFxgYGRwaHhseGhcXFxgeGBgeHSYfGBkkHBccHy8gIycpLCwsFh4xNTAqNSYsLCkBCQoKDgwOGg8PGi0fHyQqKSwsLCwsLCwsLSwsKSwsLSksLCwqKSkpLCwsKSwpKSkpLCwpKSwpLCwpLCwsLCwsLP/AABEIAKQA8AMBIgACEQEDEQH/xAAcAAABBAMBAAAAAAAAAAAAAAAFAwQGBwABAgj/xABPEAABAwIDBAcDCAYFCQkAAAABAgMRACEEEjEFBkFRBxMiYXGBoTKRsRQjQlOTwdHSFVJigpLwM0NyouEWNGNzg7LC4vEIFyQlNUVUVWT/xAAZAQADAQEBAAAAAAAAAAAAAAABAgMEAAX/xAAzEQACAgECAwQIBgMBAAAAAAAAAQIRAyExBBJBFDJRYRMiM3GRodHhQlJTgZKxosHwQ//aAAwDAQACEQMRAD8AgXy5z6137Rf5qz5c79Y59ov81IV1NccLjHu/WOfaL/NWjjnfrHPtF/mpGsFccL/LXfrXPtF/mrDjXfrXPtF/mpA1hoM4zF4t0pA612Zt84vWP7VAjtd/6537Rf40S2muEDmFfdQgswPIetICQqNsP/XO/aL/ABrP0u99c79ov81NiK0gXrrF6libw4laX+ytxKShpQAcXYKaQefOaFnHu/WufaL/ADV3tbEkqbsTDSEz4CB6UwKz+qaK2Ksd/pBz6137Rf5q1+kHfrXftF/mpoXD+qfStZz+qfSmFHZ2g79a79ov81cnHu/Wu/aL/NTbMeR9K1nPI1wB18vd+td+0X+atHHu/WufaL/NTbOeVaM8qBxmMxTytHnBAJu4vuAGupJpnhdsv5h887bk6v4TRXA4bPmJBJERF7mRfwE++hxwBQ72k5YPv8DUZZNXFhqg+3tRZkl5xIibqcPLs62PCaTe2w6MxLjhBNocVyAEXtHOkfkkCbHtEgAmQNb87Cmu0EFMFPsqymbGJ4QKyLV6FEwrg3Xi0VIdc4auK0/i5jWlg67ICXHIMEnOsyoxMjNIA0nSmmzkkoUpQ7KbxNiNSnvHGtYdwJTmFiTYG1iCQT3cKSTlqHQe4NWITKy84QVCIWqCTqCnNa00s7nUQFur07PziwBHIhVydL0PTjVCx4wQJgWg8rUk1jpBlUagGdPEAeFJeR62AQxW0MQCEB1aUkqjtriQSNZmmGH248BlLrqkglVnF2+jrOhqQOIWQB2SSbTe/KhCtlt+1NwVEpAgHSI7prRjyKqYtMeHbq+rQorWQ2pWZHWKlSjBGYhUkRblApLE7SdhtZcVmdMlCXFga2BTm7I5EUFGIEnMNeEWpXGIIWVJUCMvAxHdVaZydBAGtik81bC612CjuazNXBNch3x91cAWmuSa4KjwFbz/AMxNA47cwySw44V5S3lKU5Sc2YxromNb60ACiDM3qQpSgtlLqihKlJBUBMDXSb08VufhOG0Wu7sj17dSckmN6Ny2IuFZwQRfge8fjWPYEpUR3A+8TFSxvc3Cf/Yte4fmpzhd3sKhUHHMrT3/AB1qbnS0Hjhl1B+1Ep6wED6KY/hFNafbwhCX4QoLTkRCk6HsjShwemtEHcUJJNM6IrRNaUukyvvpxRQqrU0kVVgVQs47zV1NI9ZWF2jYAjs7FZZsO0UiTw117qcbTTnkrkBOgA1k6+6PfTDZqk5pLrbZSdF8aK43abRw7nzrZVBgJVeRYRzFprzs0ZektIolaGGJwcJSEG5vB1Gup5CDehzqFKCzEgAEcNSL+PdUkTj2FKzF1oTFsw7tfIxHea4eSCB1cLzC6gOzbW+mXw4xSKbj3kGgJ1q0pypJKSmT3TY21Sq0Vzi85QlQSIAy9km0XvyB86Mq2WnLObMSMylmJBEwYi6e4/dTbqHOugKVlIPsmBIFrRofhTKUXscM8Ljc6oA0Fp4GAPjS6NmFLmYQspMqGnO4v3elKtspaQCAQsrIUo27JEERxE3nXhXOJwclxUhIAIJKjpMWjWSKDeumw1eIVUghFl6pSrMNcxlJtprqaTY2aCTMCBpMyIIJ8yJoQvHJCkgEjKmVCbWjjqL08Tj0qSvKSQIMgzBsBE3jhUZQklocxptJ5KUEhtOaY001466DjQR3FmAk6C/pFOse4qCDce1PMG9+c0wTZXOBx0/m9bscaWpKVhcvJ7/dWB5POmKNoSYDdWXg+iR0tIW8tDRWkKyFtaiJ4EpSRPnWi0hkrID1w51hxA76mm1Nx8LhQk4nGpbz+zGHcJPlAgUNVs7ZQ12jPhhl0FI5ojpxA7/dXJxGmvuqRqwmyB/7gs+GGV+atdTsf/5j9v8A8v8Az0bBRFMc9mQEpknNy7qaBlf6qvcfwqZYf9EImMTijM2GHSI/v8acq2tspABS9i1nWOqQPUrsam272HUUQpOBdP8AVufwK/Ct/o176pz+BX4VamA6YMIhCUlvEqKbSckkcJg60svptw/Bh8+K0j0pOaS6FOSPiVztJgqawwIKFobyrkRPbWUyLR2SBflSCsP3ipXt3fTAYvEda43iRCQISUXgRypjidtbMghCMSbSCVpF+RGSw76dSaWwkoeZH1Yfwrk4bvoti9tYEK+bZxKk8Sp5CZ8g0acfpbZZy/N4uI7QzoPuOUfCm5/ICx+YAOE7/StfJu/0owdvbPA/oMQTNvnki32etaa29gPpYV+b6YgacP6uhzvwO9GvEDnDwJkUiSBqY8p9RRXFbbwcjq8KsDjnfJv5JFInb2HgRhrzf51cR4Wv313M/ADgvECYhF+yZmnOy9iu4heVvLMTC1pRPgVEA+FEv0zhDrgp/wBu5+FLt7yYdI7GDA5S86fvF++ucn0RyxpbsVHRpixdYSkQDZQWRPNKbiieAYUw0lAVmKQqUgReQBE3pBnpWxCW8iUNgCYPazX5qzSrlc0NO/Cs5WGGc51VC5PvXFQyY8k1RRqC2DOHkJgpKkkwTfie0D4fjTlzDmCAInik2iLCDoIAoD/3gufUsT/ZMHyza1n+X7kGGGBNvYV+as/Z8gKj4hFzDqIKVAAJ0kGJIAuTcmmOLwcCAZy3VY+Udw++hWN3qdcVmytoP7CY9JpmvbTpntWOvCfGrQ4eS3A5IVxCgYvyBtfXWiGCxqW0EQTJmQb2MeAvzoWNuOAAAIEckJ+MU2OPXJvE8vfV3ibVMm2gvtTFZlJEGEj6UAnzFvDupo62JERbXzpNrbroMyCf2khXxqdbtbxhxkda2gqkiQAMxHNMWtypZpwVjwipurBfRdsD5XtFpJEobPWOT+qi/qYFehMRj8zhFgAJsbEaixgRxN+FVj0N7IyYZ12O0+oNpPJKLqjj7RHuqfZ0IZedWOy2mfIAyEqIjSePGulK3yotGNRtlO9Mm0lYjahaQFK6pKUgZRMkZyBAuO131FGdz8YopAw7sr9nskT4TUr3NHy3binnIiXHTmuNISD3AqA8quPZe7ZL4dUsKCAQga30n3cK6WVp0jlijVyZ53xm4uNaSFOslAOhWpKfiqn25fR3iNpBws5QG4CipUXVMAWM2FWv06lKNnto+kp0R4JSSfiKedA+AybNUsi7jqj5JCUj1n308ZN6Mm1FK0QhvoAxfFxkD+0fy1F9/wDcBWzFNJU6lZcBVCQbZTHGvQW9e0VpfwzLThbKy4pREeyhs6g/tKB/dqHbQ3XViCPlGJU6QIBcabUQO6dKlkzKDrc04uH5opyko37yud2uiPF4xgPJKG0qgozq9oXuImNOMU7xnQhjkoUoFleUE5UqJJI4C1zU9w2Afw6A01jXUITZKUtJgDuvST2NxadcY/b/AESbetRfE+RXsmP9RfP6FHNYOHurePVwopUSJKYJmw1NWBu/0MKxbQdaxSOrUOwooUJvlPZmRS+J3Vw61lay4taySo5EySbk+1Up3b2K+GghhzFoaE5QlbbaRxsCSda58XFvQL4XEo+0Xwf0IdtPoMxTSApDrThmAkFQJ8CRFQ5jdJ5b5ZzshyQnKXUAklWWBzVPCr0/RL4IzY7EJ5/OJt4mB8KCr3EwxxIcDy1LKisrATnCgZJNrqm9FcV5A7Lhe+RfBkNPQfjgJJZGn0+f7tDtsdFuLwzZW6pkIHtHPpJgSImrcVu25lC047EKQpUElQEHmQRTHG7tsrzJcxT7wNiCR3d0EWHuodpkug3ZuH/U+TKQ2ZsxDphTyWzmCQClRmTGoECjuI6N3krQgONlS7RJEEGLkjzqdtbj4O5CVgg80Aj+7fyog9sNojN1uIWRxzix0/VoS4p9EFcLw9az+TIBt/oexmFaLpyLQlJUtSVSEgazaf8ArTrcToub2hheuU+pCgopKEozRB5zxqZYluUKQ7isQUqEZS4DIPApy3pPZOw8iD1CnmkG5GfJmPgBS9qk1VAXDYVr6RfBgx3oHRwxRGsy3/zVAdobrfJNpJw2JkoDiApSbZkKI7SZ0t46Vab6FJn55+2vzqvxqH7wOqC85UVnQKWcxgaCda7HxUrpgliwaJz+RPWuhXZyoUnr1J0grifPLSe0OhPBqYcDKFoeynJmWopCtUzbjprVbJ3teFutcjuUr8ax/eB6JDyiD+0q3jem552I4cP+p/ixfcDo2RjnH2n3FsOMx2cgPEggyRBHKjm3OgpbSczDheHEZcp+NN91N6nW30qWuRGWc2k8ZPf99XlgX+tbSsEXFxrB43Fc88nKgZMKhCM1rF/2eTNs7BcwygFpImYkRpqPGiG7m6yMVY4hLSj7IUkwfFWgq/8AfHo8bx7agVJQvgoCb8CRVNbJ2YcHjVYXFo0JBtOt0rRzHGKt6ZuHmQjjg5eQ2x/Rdimj2kyD7JT2gfAim2wMO5hsSWnkqQTEAgjiBIqw0qewOVaXi+wdAJsCBdJIgVztzbOGxjAKg5nQczbgRJR+ws2lKu4WqSzylo9S3oIx1RN8PssYPDNMoCSG24JsSVQSswNO0aFdImNSxsxSL5ikQSI7Thv4EJSrhRrYZU4rNOqyISIUnjJIuUHS861W3TjteX22hNgVqkRc9kDvEJn941oir1RF2tH0CvQDsRKhiMSrWUtp7vpK+4VcwQALAAVU3RIPk+BQtSylKpWUJuVEm2a1hAqeneIZhYhJB1jlI9KCnFW2CeKUnoVt0/v9rDInQLUfNSQD/dPuqyNw9ndRs3DNxB6sKPirtH41WO/2zXdoY4FtJUhnqULjgFmSfCTV1IQAkJGgAHutRg7lYuT1YqJA9rudZtN1UdnDsIQP7TpzH+6DXDy7W87Ej3jSuMO/nD7312IXH9loBtNvEE+dCGN5GSopKMTIVlBSgpTrGaZjKCQPOsOW5SN2TRqPgkv+/ceryHVKVc4dKfQ0wcZRPsH+MKog8VGygsx3oV9000U2OR8wBULJ0OMHi8tkoKe8Bv45afLxBI9q5j23RaOQH4U0wGHQZzFHmT91PxhG7f0PuUr765SaBQLW0cxOdIJgnLmV92lcOZgh0pJS4tJCVlMJRP0r2kVIhlGikiOSUp9KRxzAKbqSoG5tEeEfhRcnucQ/d/EtIdU02XXSrLLjipBUme6ybmwHCj+OzE5swHchOvKT/hSmFw7SfoAnnJn4U6ThknioeZ+7ShzWGiPrQQZgj3/A0scGtY1yjmLT91FnGGxER6+7xrS2kD2U+JKZpeZnUMmME02LqBMSYEk1yvGPOdllnKm3aWcvxuRTkPEcYHcIrtLpWefjXWFxAeI3cUq7j89yE2HgZpo/u3hymFZ1crgTUmfaMd/lQh9sg/hepvTVA5URHaW6TcS0mO4majz2CUgwRHlVhOKV3+6kXsMVjtJBqkOIf4iUsaexXq3SgjW2ltauvcHeRKsOkqPJKhyMAJVbgR8KrXau75+iJFK7o7QVhXcrkhB8hYHL4iSbd9WlNSjzLc18J68ZYJddV719S93Gyq4zDvEfjeq+6Qd18Q/1b7aQ4tk+2kAKKZ9kibwbiKlezd6WwoMuqCVQkpKtFA/fUjQZFo7opoK3aZkk3idNHnHCmH1NdYUpUeyeEG4nTnT7H7AdwpzSClRspBsfWjXSzud1LoxTSfmlkZgPoK4W5GKb7v4Z9ba1sBKo7LiLGxgix4Hu4imfqlk+aNlobv7HyyMziFJSnMRACioqk3BtYATFRneLdTZjzuIdxgxBW11QdWpZAhaihEBNoESbWSQeNSXa28rWAaDzqVBKkphObMqQVGwN1Dta1HNmb47O2i840jCrdW4JczAgEAFICjyGdUDQZjF69NOKRhlzN2EnNn4TDMurT8oDWFzJWU5bdWkFQEgFUezPOu8cvCtFvrV4hIeOVCipsJJk/S0i0g944mKfubPaKFtnDShwQtPWmFCAk5hMEwkAk3PGmu1U4fqiX8MVIbzLOZxSozRm4yTYDuoXi8jry9Gzvdb5J173UdaXHQouZ4j5p5xg6G3bCvIA0V25jVYbDPLMkJQopOpBymAY+NBNyNu4LELdVhW1NlkdsqzX61a3Fam5KgVHvNK78ZnMOlFx17iGkp0spUqKu/KDbhXSa5G0Phi55oqfirA2Ew3VYTDtq9oNBSp/WWSsz39qo7j9lvLUSrEnJdOWOBvltwJA91SHbuOHWqAsAbRyFo9KErUdUq4fzNeRPvOjVKTm3J9dR9h2FJQJEiAAb/AgxSb6L2nTkB7qZjFkcxw1rtWIJ+lPjepuzrCODeVmkk/wjh5UXQ+mfL9QelRnC4mFDUnTsmOXLWpVhc36qyOGgPneljqCQshgqOh/hT+JpnjkmCBm/hA+6iaFxwWO+BTTaLsJMzEa61RqhE9SPsnta+lEGnAfpEz+zH3xQpTl7H40+w7pNoJ0BIMx6VJMqPA3yUFd3+FPOoVkm48jFNWl9ogG4iRNvTWnXygxdQPDQmiK9wLilQonTyNNlu693caIY8COccYPrQtYPMcqWWhSxwyvnPkJHvpJ5I1ikUPXv6H7prp1Wa5FDm0AM3onSmynCOFO3ED6KRSTx4W+FRZ1DbNTbG4XOkiPCnaFCdLd0/eTXTmWO+ujJ9DoScJKa3RH9u7WJRh1XzJSUK8UmPUUb3d35cbKU9Ycn6pPDuPD30A3iwUg5eMrHin2h5i9Cd21KWvq0pJJEpA1PG3lXoY480LRp4hR57Wz1Rf7OOw+PwxbUM6VgJUnUzOvkbzVe4PCO7Pxha17IJn2VhCtb6dggzwNCcJtVxhZEOtrTb2VfzFSnEYleKaQ4oJW6zKhCPbSRCkHW5mQOYFCUtKkZ4Y6emwP6atpJCGmkKJT21qF9ZAGtwOQrjoM2ZlYfxBF1rCEnuSJV/ePpUS6U9t/KMc4RdKewgHkm3xBq4NwNkfJtnMNkQrLmVPNfaPxrdkehFKo0HFLmon0hY/JgVj9cpTy45jHkmpctMxFVx0yYzKyw1NyVLPl2R6k+6sz1Gx9430GYQFOJcVPttgDhICzMcT2qlu8z2faOEb4NJcxCv3UlKfv99DOhjAlOzc4MFxxSr3sISPhSW29sKRjcU8kAlCUYdPEez1jlu4lPvrS3yw1Ox+1nPwT+en+wPi8WcxkSKQQQrQxymhg2qtSz3nlT3CJLkwIIkn+edeapWLY6CVDUW4H/Gl2MOFkJB7R0HhWsKpQREZpPu5xNhNPn8IEBClKSkqBKhJOUTbS5PhVK0s6zrY+FIcugq5gDSpI0Em0x6eVCcFhnglKm3FBJNswKh4gGCBTlW1HgYdw4cHNEHzg3FCKBY9GHUEwAEjuE+tNto4ZRbJWoG1rwZ5ARTVG8TCSO0tk8lggeEaGlV4xDgOUoVM6az4VzVHLcAqbudRf+bUs0IN4NjpEUk8pSbKHiYrWFErhPZHGT77cfCo3RUKYZ+SAAJ8IoqplSZ7JA9/303wzShBTlUEixIg+EC4NPPlCsshFzqNfU1VX1JyYOx7qC2ZJCk37SSJ8ANaBraJv8Zk/hR3FvqOiY8jr99D1RJzQm0z38AKlPUeOwMyEHSu0JnvHdSL+IRAKuzM2MyIrhrEI0SsXqTtDDh0pA/xoc4qeVOThwrv85rleC7yPGklqjtRuhulSxArSm8vEVyp3lehQo22hhMzZ5p7Q8pkeYmo1ginDYkKkpQoAtqvAMgwDzExUvwzqSqFgkcwYI+401d3dQ+49hW1J7YS6wVm4WLmFJBGhKT3Ecq18PLl0exelmxOPWOq93X6ne1tvLdJDknJYWM34njUafxq0nslQA5E1cm6+xGUqLhl10JSlSv6skJnsDie83oXvXsoPqKuqCT+zqf7V4PurW4KMU2Y+ZuTUSmNj4Q4raLLftZ3Ez4BWZXoD769LkQABVJdCGzOsx7jxFmUGP7Szl+E1eahVJa6BnLUSSmqQ6Ydo58WUAz1aUp/4j6mrxUi1+NecN8sR1uNdIvmcVHvyilSpj4dW2X3uDhQxsvDjT5oLP70rPxqKYaHMCX1gFT77zg5xOUegHuqW7YfOG2WskAKQzkEcykNpA8zUcx2xnuoYaSEttsthJKjqSJUYTfWmzyqNeX9gx6Y5Pxl/Wv8AtEc6pBPsilmAUzkMeVY/gQhQAXm5wCPjSjIvFeZCVMZxRnylVutR2RoRPqOFEcM0l1MkpUOE6+laYwy4lNxy/wADXK8OgycpbV+sk5feK0p6EmgvhmlAQJEcRf404ONyiMoURwMD7qj7WOfRxDg/hV+BpZveZGYh3Mg2soRPiq8+VNZw+e2uiMrjagBwUMwiJvMzQt7Z2GUZRAUeIlEeEGKLIUhQ7OYyBGRMwPOmT2CRPaSUT+zBrqQUwU/hnUf0bhI5Kg+opscetMda2B+2JI9wp09hlpPYWaS+VuD2khQ7rVFoawpgttNycjoygCM8p9wM0bw+0bcFd4jlymom0GXPbbAJ4xHuIvWjshE/NOqQoclf9DFFNoDVkpxW0UnjHG4/EUMxO1EAGfwsKCuNYpNw51njr/PnTJ7aK/61ojmRQk/I66Cr+0UH6M/fTB51lXtJI9KbBxpzRRSe+tjBGLKChUWdzMw4RJ/onYPI1yv5SnQhQ7jNcOYYeFJFl0ewrN3TS2CztW24s6giu28YyriPMH401O0FaODyUJpB9DSuGQ8029NK7l1O5g4lpKhYk+BmuCVsrS8Dm6ogmRCssZVCdCMvdUbWlxF215veDXeG3hXMKvzChPxqkYSWqHxZYwmpf9XUs3Gb6rw2DbdaQMrp7BWpJJvKjCQBpzjvolsvaKX4JuVDN8Jj31UqjolUpABsonKQoSnsnvtI1qR7AcdbY+aBcIACcpKYmwI4xpN625PXgrdDyx+iySila3Xu6BboR2d1ez1OHV5wkc4SAkeuY+dWMpNBt0sB1GCYakShtII78smfMmipvwsda0Jp7mWW4025i+qw7i/1EKPjAMesV532IwcRtBlvit1P+8CT7hVydIqwzs50NgJBKUwP2lCfhVX9D+F63a6DwbC1+4QPVVTXrNs0QfJBstbpXx5RhEIBjOsE84Re3mRVSubcezSFL8ZP41b3SjgCrCB1NywcxHNChCvuqg9uYpsuksk5eE2Pfbx+FHJic5i48+NYlCabpvbzJZhd7X0xmlXjf40Ua37NszaTHlVVOYpQGtcpxytJpOwt7MdcVwy/DL4r6Fwt76szJajwVE+cWpx/lq0oQQQO8hX3VTXy1ffSreLXzIpexz8Q9p4b8svivoXU3vJhIHzhnj2bfGn/APlbgVDKtSSI5emlqotW0ljjWv0u5zo9jyeIr4jhXpyy+K+hdisfss3S8to/6MqHoKRf23hkD5vHuK/ZcbKx6iqhTtJy0GnCVPKjX1ruzzqtDvS8MteWXxX0LJd3iYP021eAW2fdChXKd4cOdVHzBI94qtnGcUDCUKV4X++umNn45ZgNPGeAQaVcJN62HtfCr8EvivoWa3tzB8VEeR/CuXttYMaLn90j7qr9vd/H8W1p55iB8TRBO7qEpnE4sA/qNkKPmonKn1NFcLPxO7Vwv5JfH7ErTvDhxosgd0/eKRxu9DQMNqKhzKYqIlnBgyXT+86B8KIbKwmBdORBQ65chIWtZIAk6CLAUz4WVasn2vh26UJfH7Dl3bTSvaSB3ixpD5c2LpcPgZ+Ip63sFskZcOADoSgwbTqe69Iv7ERnIRhUr5KAJHE6JVH0Tbuqa4RfmGfEYa9lL+X2G6d4VeI8Qa6TtsKMZf4T9wpDa6sMwsJxvWIkApbba6sEHkQdKK7G2jh0htGGw/VpcuFKAzqsYJJJJEgjlRfCRStsWPEY5PlWKX8vsNXdoJjtA+Y++mLr6NUK8iJ9akyt3H1k/MuHMdTlg+EmI86f7N3AcSLthF59pPqATUljgtpDOeJb4n/L7FcOZxdNvOie7a8ryXHTCUm6wFKjl7AkT4iju+2HRgshfZzIXopISoSNQTIg91J7u73YJOHcTkMOG4y/SSBkJlRSEjnWlQ9W0yKyYXKvRy/l9gTvlvAnEPlY9nspTJgwnhBJIGupOtS3ZWEWylDohTCwkpWFX7VgFJ4GSRUefeaUvN1balcCoCBbuT8TUm3Rx6XEO4dwpKYAQgkCSZzZT4gGOBFZ80YuO5rhxE3JVCklWrssJlZyyY8uFKpdJputAkcr10CIt6VTmaM9akG6YtoAYNDY1W5J8ED8VCol0DiMXiXSCcjPASbrTYDjpW+mTaZVieq0S2gAfvdo/wA91Eug7DhLWLeUSlPzaZBjQqVJPAaSeVXxd2xsiqBZ228KjF4VbTiJS4AAErGa/EcJGuvCq8e6EmUuHrMTDZ9mwzk8RGnuqyV509pKQRxywokeHZn1rlW0m1JzIVmOYDLJSRJAukwQRrpwqstTMrR506UdzW9nPNIbWpYcRn7QAjtEDTwoZuRum5tB5aELSnIjOSqY1CeAPOpl/wBoF2cayOTI9VqrXQIoDEYkngz/AMYP3U/M1js6MVKQ/HQY7APXtX5BX4CiuB6EmU/0uIWrjCABy5masL9IJKQJyG+WRlPfAI7XlXHymSRJEjsGCRwsTEAm9qxPJN9Sygq2POnSTu+nBY4tNFWTIhQzGT2hJoRu6gOYplC5KFOISq/BSgDfhUq6alztP/ZNjXWARNRPdpcYtg2s6jXuWK3xbeO34Gel6Q9HYbo/wDU/+HEWupSla+dFsJujhQf82atoSmfiTTpDva4a+/l+NO+sgXiTp4/9ayRd7lJrUrPpv2WhrZ6HGEBooeTJbGWxSReO8Cqa3c2usYtouLWpGdOcFSoIkAg3q/emFsr2O/Iunq1GO5Y/GvNbCoUDyIrVj1g0IklJOj0kd18EokDDZsp7R6wjUAjVVxBppiuj/ARK2FpGkibX5CZp9sPE/MtO5kjMykKkgeyoCZkXhencKJuBUDK4oz+qhJEnjMGvNWxu5UnSKm6Sej5ljDdfhc/zZGbMQRlVadAZCotyNQXc7aRYxrLgMQr0Nj6Gr+3iY+VNPYZXaUpskEiCDFpiwvp515vSC27cQpKrjkQb1uwvmg4mecVGakX420znUlSDKbgjOTAsg2M+yYkW4U6bw2XrEIAzCAqWyLFIUbiLwTziaH4DFheGZXAhKQlxakjLYDLB4kg5Yg3NFFWnJ1qRJIAbUngNAeHPSsvNaN/kQjpQ2T1mGS4U5VsGIOvVqgASNY186r/ZG8Ljb7ap/oyMo1iDNvP4mrfxu0S+hxkoU4HEkEhEnSO0BFhb0qjHWihwpVIIJBm2ndWrF60XFmTNcZKSPWmE2gHGkL5gGBwtenHygGwIJ/DWob0f7UC8M2lRnM2hQ/hCVDuuPWpS2E8o1jgRzHnHpXkW7aHnj5WDt89iJxmCdZUO0UlTc2hYnLB79POqJ6PllGNCCJsoQQDBAmwPHs16MbTAANjVIb6YE4LbCXkpCUOEGxEEmyrcAZmO81swydOLFhFcyLJ3d2gsdh6StoDtkkZ0KMJVlPGQRfXWpAME0Tm6tudc2UT741oNsTaKXW7i6TlPcmbcbgaeVGGyBoP8fOs162VnCnQsprOFJkieKTB8jwpJ5cKgcyO+ALVusqpAorpOeKse/PBQH90VZHQc0Bs9Zi6nlT5ITWVlacXdGy90n2HwoKRJUZExMAW0AEWpLGYJIRnE5kGxJnjGpvFZWVVmQoTp3VO0h/qkW9+lPOgVoF7EyJ+bR/vH0rKyjL2Q+Pv/ALF0dQktwQCAmwIkCw503CQFGALJMeY9KysrD1LrYoPpkP8A5gP9U3HuNRPYX+cNf6xH++Kysr0oez/Yy/8Ap+56qZ7aDJPl5U6wY+kSSSrjeOAjlpWVlZMZeXUA9Kf/AKXih/op9y015w2aspbXFsyVT+7lgeHdW6ytcNmTW6Lt3UeV8iag6ECYBsUAkXBGo9Kk2zmQSQeH334VlZXmrY9Ce7F28KkLhIyybxx8a81b6N5do4kDg6r41qsrXw3UyZuhaW6mLI2cqYUAhtUKvcKTepGrHFQT2UjMATEjv591brKzG194hqGiAVpWtKgqQQYvfu9Kgu/6AMco8VJbUe8qQJPnWVla8G7MfEd1e8sLo8xKgxhgD+v7uXhVosqkGb91ZWV5T7797NeTp7hB1IUhSVCRB5j1BnjUP6SNjNDZqzlJU0oZCSSQSoSbnj7qysq+LvEuoluJJW2CSQoKnwy5gPAG9SzFDJkgm5SPIkg1lZUisnqf/9k="/>
          <p:cNvSpPr>
            <a:spLocks noChangeAspect="1" noChangeArrowheads="1"/>
          </p:cNvSpPr>
          <p:nvPr/>
        </p:nvSpPr>
        <p:spPr bwMode="auto">
          <a:xfrm>
            <a:off x="155575" y="-746125"/>
            <a:ext cx="22860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10" name="Picture 10" descr="http://www.apimed.ba/portal/plugins/content/fboxbot/thumbs/pogace_250x222_8dfb451ae01c6d498ae14a442ba2b5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609600"/>
            <a:ext cx="2381250" cy="21145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672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Кои друштва се најисцрпени?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Zo{to se potrebni proteinite?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</a:rPr>
              <a:t>Proteinite se izvor na </a:t>
            </a:r>
            <a:r>
              <a:rPr lang="ro-RO" b="1" u="sng" dirty="0" smtClean="0">
                <a:solidFill>
                  <a:srgbClr val="00B050"/>
                </a:solidFill>
                <a:latin typeface="MAC C Times" pitchFamily="18" charset="0"/>
              </a:rPr>
              <a:t>esncijalnite aminokiselini</a:t>
            </a:r>
            <a:r>
              <a:rPr lang="ro-RO" dirty="0" smtClean="0">
                <a:latin typeface="MAC C Times" pitchFamily="18" charset="0"/>
              </a:rPr>
              <a:t>, koi pretstavuvaat osnovni gradivni elementi na sekoj `iv organizam. Pokraj toa proteinite se osnoven izvor na </a:t>
            </a:r>
            <a:r>
              <a:rPr lang="ro-RO" b="1" dirty="0" smtClean="0">
                <a:solidFill>
                  <a:srgbClr val="0070C0"/>
                </a:solidFill>
                <a:latin typeface="MAC C Times" pitchFamily="18" charset="0"/>
              </a:rPr>
              <a:t>azot, fosfor i sulfur</a:t>
            </a:r>
            <a:r>
              <a:rPr lang="ro-RO" dirty="0" smtClean="0">
                <a:latin typeface="MAC C Times" pitchFamily="18" charset="0"/>
              </a:rPr>
              <a:t>. Kako {to ovie osnovni elementi im se potrebni na site makro i mikroorganizmi taka im se potrebni i na p~elite. </a:t>
            </a:r>
            <a:endParaRPr lang="en-US" dirty="0" smtClean="0">
              <a:latin typeface="MAC C Times" pitchFamily="18" charset="0"/>
            </a:endParaRPr>
          </a:p>
          <a:p>
            <a:pPr algn="just"/>
            <a:r>
              <a:rPr lang="en-US" dirty="0" smtClean="0">
                <a:latin typeface="MAC C Times" pitchFamily="18" charset="0"/>
              </a:rPr>
              <a:t>Pr: </a:t>
            </a:r>
            <a:r>
              <a:rPr lang="ro-RO" dirty="0" smtClean="0">
                <a:latin typeface="MAC C Times" pitchFamily="18" charset="0"/>
              </a:rPr>
              <a:t>Za razvoj na 10000 larvi (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1kg. p~eli</a:t>
            </a:r>
            <a:r>
              <a:rPr lang="ro-RO" dirty="0" smtClean="0">
                <a:latin typeface="MAC C Times" pitchFamily="18" charset="0"/>
              </a:rPr>
              <a:t>) potrebni se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0,128 kg med </a:t>
            </a:r>
            <a:r>
              <a:rPr lang="ro-RO" dirty="0" smtClean="0">
                <a:latin typeface="MAC C Times" pitchFamily="18" charset="0"/>
              </a:rPr>
              <a:t>i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1,089 kg polen.</a:t>
            </a:r>
            <a:endParaRPr lang="en-US" b="1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/>
            <a:r>
              <a:rPr lang="ro-RO" dirty="0" smtClean="0">
                <a:latin typeface="MAC C Times" pitchFamily="18" charset="0"/>
              </a:rPr>
              <a:t>Za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cela godina </a:t>
            </a:r>
            <a:r>
              <a:rPr lang="ro-RO" dirty="0" smtClean="0">
                <a:latin typeface="MAC C Times" pitchFamily="18" charset="0"/>
              </a:rPr>
              <a:t>na p~elnite dru{tva im se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potrebni 18 kg polen </a:t>
            </a:r>
            <a:r>
              <a:rPr lang="ro-RO" dirty="0" smtClean="0">
                <a:latin typeface="MAC C Times" pitchFamily="18" charset="0"/>
              </a:rPr>
              <a:t>i za taa rabota anga`irani se okolu 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</a:rPr>
              <a:t>25 %</a:t>
            </a:r>
            <a:r>
              <a:rPr lang="ro-RO" dirty="0" smtClean="0">
                <a:latin typeface="MAC C Times" pitchFamily="18" charset="0"/>
              </a:rPr>
              <a:t> od p~elite rabotni~ki, dodeka </a:t>
            </a:r>
            <a:r>
              <a:rPr lang="ro-RO" b="1" dirty="0" smtClean="0">
                <a:solidFill>
                  <a:srgbClr val="0070C0"/>
                </a:solidFill>
                <a:latin typeface="MAC C Times" pitchFamily="18" charset="0"/>
              </a:rPr>
              <a:t>17 %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ro-RO" dirty="0" smtClean="0">
                <a:latin typeface="MAC C Times" pitchFamily="18" charset="0"/>
              </a:rPr>
              <a:t>sobiraat i polen i nektar, a ostanatite </a:t>
            </a:r>
            <a:r>
              <a:rPr lang="ro-RO" b="1" dirty="0" smtClean="0">
                <a:solidFill>
                  <a:srgbClr val="C00000"/>
                </a:solidFill>
                <a:latin typeface="MAC C Times" pitchFamily="18" charset="0"/>
              </a:rPr>
              <a:t>58 % </a:t>
            </a:r>
            <a:r>
              <a:rPr lang="ro-RO" dirty="0" smtClean="0">
                <a:latin typeface="MAC C Times" pitchFamily="18" charset="0"/>
              </a:rPr>
              <a:t>sobiraat samo nektar</a:t>
            </a:r>
            <a:endParaRPr lang="en-US" dirty="0">
              <a:latin typeface="MAC C 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Za aktivirawe na mle~nite `lezdi potrebno e p~elite da izedat polen okolu </a:t>
            </a:r>
            <a:r>
              <a:rPr lang="ro-RO" b="1" dirty="0" smtClean="0">
                <a:solidFill>
                  <a:srgbClr val="C00000"/>
                </a:solidFill>
                <a:latin typeface="MAC C Times" pitchFamily="18" charset="0"/>
              </a:rPr>
              <a:t>10 %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 od svojata masa, no ne bilo kakov polen, tuku onoj koj barem </a:t>
            </a:r>
            <a:r>
              <a:rPr lang="ro-RO" b="1" dirty="0" smtClean="0">
                <a:solidFill>
                  <a:srgbClr val="C00000"/>
                </a:solidFill>
                <a:latin typeface="MAC C Times" pitchFamily="18" charset="0"/>
              </a:rPr>
              <a:t>20 %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 od svojot sostav ima 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</a:rPr>
              <a:t>proteini</a:t>
            </a:r>
            <a:r>
              <a:rPr lang="ro-RO" b="1" dirty="0" smtClean="0">
                <a:solidFill>
                  <a:srgbClr val="7030A0"/>
                </a:solidFill>
                <a:latin typeface="MAC C Times" pitchFamily="18" charset="0"/>
              </a:rPr>
              <a:t>.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 Strukturata na polenot ne  ja so~inuva samo procentot na proteini tuku i kvalitativniot sostav na 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</a:rPr>
              <a:t>aminokiselinite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. Bidej}i p~elite vo svoeto telo ne mo`at da sintetiziraat okolu </a:t>
            </a:r>
            <a:r>
              <a:rPr lang="ro-RO" b="1" u="sng" dirty="0" smtClean="0">
                <a:solidFill>
                  <a:srgbClr val="FF0000"/>
                </a:solidFill>
                <a:latin typeface="MAC C Times" pitchFamily="18" charset="0"/>
              </a:rPr>
              <a:t>10 aminokiselini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tie treba toa da go nadohnadat koristej}i polen vo svojata ishrana. Poradi toa sekoj polen nema ista hranliva vrednost.</a:t>
            </a:r>
            <a:endParaRPr lang="en-US" dirty="0">
              <a:solidFill>
                <a:srgbClr val="7030A0"/>
              </a:solidFill>
              <a:latin typeface="MAC C 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Taka spored hranlivosta polenot e podelen vo ~etiri kategorii</a:t>
            </a:r>
            <a:r>
              <a:rPr lang="ro-RO" dirty="0" smtClean="0">
                <a:latin typeface="MAC C Times" pitchFamily="18" charset="0"/>
              </a:rPr>
              <a:t>:</a:t>
            </a:r>
            <a:endParaRPr lang="en-US" dirty="0" smtClean="0">
              <a:latin typeface="MAC C Times" pitchFamily="18" charset="0"/>
            </a:endParaRPr>
          </a:p>
          <a:p>
            <a:pPr marL="400050" lvl="0" indent="-400050" algn="just">
              <a:buFont typeface="+mj-lt"/>
              <a:buAutoNum type="arabicPeriod"/>
            </a:pPr>
            <a:r>
              <a:rPr lang="ro-RO" dirty="0" smtClean="0">
                <a:latin typeface="MAC C Times" pitchFamily="18" charset="0"/>
                <a:cs typeface="Times New Roman" pitchFamily="18" charset="0"/>
              </a:rPr>
              <a:t>vo prvata kategorija spa|aat polenot na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  <a:cs typeface="Times New Roman" pitchFamily="18" charset="0"/>
              </a:rPr>
              <a:t>ovo{kite, vrbite, p~enkata, belata detelina, kostenot,</a:t>
            </a:r>
            <a:r>
              <a:rPr lang="ro-RO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Satureia montana lamiaceae, tutenka-afion, Plantago lanceolata-tegavec.</a:t>
            </a:r>
            <a:r>
              <a:rPr lang="ro-RO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0" indent="-400050" algn="just">
              <a:buFont typeface="+mj-lt"/>
              <a:buAutoNum type="arabicPeriod"/>
            </a:pPr>
            <a:r>
              <a:rPr lang="ro-RO" dirty="0" smtClean="0">
                <a:latin typeface="MAC C Times" pitchFamily="18" charset="0"/>
                <a:cs typeface="Times New Roman" pitchFamily="18" charset="0"/>
              </a:rPr>
              <a:t>vo vtorata kategorija spa|aat polenot na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  <a:cs typeface="Times New Roman" pitchFamily="18" charset="0"/>
              </a:rPr>
              <a:t>brest, javor, gluvar~eto, son~ogledot i pambukot.</a:t>
            </a:r>
            <a:endParaRPr lang="en-US" dirty="0" smtClean="0">
              <a:solidFill>
                <a:srgbClr val="00B050"/>
              </a:solidFill>
              <a:latin typeface="MAC C Times" pitchFamily="18" charset="0"/>
              <a:cs typeface="Times New Roman" pitchFamily="18" charset="0"/>
            </a:endParaRPr>
          </a:p>
          <a:p>
            <a:pPr marL="400050" lvl="0" indent="-400050" algn="just">
              <a:buFont typeface="+mj-lt"/>
              <a:buAutoNum type="arabicPeriod"/>
            </a:pPr>
            <a:r>
              <a:rPr lang="ro-RO" dirty="0" smtClean="0">
                <a:latin typeface="MAC C Times" pitchFamily="18" charset="0"/>
                <a:cs typeface="Times New Roman" pitchFamily="18" charset="0"/>
              </a:rPr>
              <a:t>vo tretata kategorija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  <a:cs typeface="Times New Roman" pitchFamily="18" charset="0"/>
              </a:rPr>
              <a:t>crna joha-</a:t>
            </a:r>
            <a:r>
              <a:rPr lang="ro-RO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Alnu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  <a:cs typeface="Times New Roman" pitchFamily="18" charset="0"/>
              </a:rPr>
              <a:t>s </a:t>
            </a:r>
            <a:r>
              <a:rPr lang="ro-RO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Glutinose, 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  <a:cs typeface="Times New Roman" pitchFamily="18" charset="0"/>
              </a:rPr>
              <a:t>leskata i topolite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0" indent="-400050" algn="just">
              <a:buFont typeface="+mj-lt"/>
              <a:buAutoNum type="arabicPeriod"/>
            </a:pPr>
            <a:r>
              <a:rPr lang="ro-RO" dirty="0" smtClean="0">
                <a:latin typeface="MAC C Times" pitchFamily="18" charset="0"/>
                <a:cs typeface="Times New Roman" pitchFamily="18" charset="0"/>
              </a:rPr>
              <a:t>vo ~etvrtata kategorija spa|aat drvenesti rastenija od rodot </a:t>
            </a:r>
            <a:r>
              <a:rPr lang="ro-RO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Abies-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  <a:cs typeface="Times New Roman" pitchFamily="18" charset="0"/>
              </a:rPr>
              <a:t>smreka</a:t>
            </a:r>
            <a:r>
              <a:rPr lang="ro-RO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276600"/>
            <a:ext cx="815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So pravo mo`e da se ka`e deka p~eli koi se odgleduvaat pasivno se sekoga{ vo prednos po odnos na sostavot na polen, vo sporedba so o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n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ie dru{tva koi se odgleduvaat za komercijalni celi. 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  <a:p>
            <a:pPr algn="just"/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Poradi 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</a:rPr>
              <a:t>monoflornosta na polenot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mo`no e da dojde do nedostatok na va`ni esencijalni aminokiselini, osobeno na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izo-LEUCIN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 koj treba barem da go ima do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4 %.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Ova poremetuvawe u{te se narekuva 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lucer</a:t>
            </a:r>
            <a:r>
              <a:rPr lang="en-US" dirty="0" smtClean="0">
                <a:solidFill>
                  <a:srgbClr val="FF0000"/>
                </a:solidFill>
                <a:latin typeface="MAC C Times" pitchFamily="18" charset="0"/>
              </a:rPr>
              <a:t>e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n proteinski stres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, a za negativniot efekt od nedostatokot na ovaa va`na esencijalna aminokiselina mo`e da doprinesat i 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</a:rPr>
              <a:t>visokite temperaturi, golemiot vnes na nektar koj isto taka gi iscrpuva p~elite. </a:t>
            </a:r>
            <a:endParaRPr lang="en-US" b="1" dirty="0" smtClean="0">
              <a:solidFill>
                <a:srgbClr val="00B050"/>
              </a:solidFill>
              <a:latin typeface="MAC C Times" pitchFamily="18" charset="0"/>
            </a:endParaRPr>
          </a:p>
          <a:p>
            <a:pPr algn="just"/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(pr.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Bagremova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pa{a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vo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uslovi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na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`e{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tina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i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sparnina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;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mobilno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MAC C Times" pitchFamily="18" charset="0"/>
              </a:rPr>
              <a:t>p~elarewe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)</a:t>
            </a:r>
            <a:endParaRPr lang="en-US" dirty="0">
              <a:solidFill>
                <a:srgbClr val="00B050"/>
              </a:solidFill>
              <a:latin typeface="MAC C 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P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~elite se spremni i vo ekstremno lo{i 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uslovi (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duri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vo tekot na zimata) 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da gi prebrodat vakvite situacii</a:t>
            </a:r>
            <a:endParaRPr lang="en-US" b="1" dirty="0">
              <a:solidFill>
                <a:srgbClr val="FF0000"/>
              </a:solidFill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Vo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vakvi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MAC C Times" pitchFamily="18" charset="0"/>
              </a:rPr>
              <a:t>uslovi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p~elite za</a:t>
            </a:r>
            <a:r>
              <a:rPr lang="en-US" dirty="0" smtClean="0">
                <a:solidFill>
                  <a:srgbClr val="7030A0"/>
                </a:solidFill>
                <a:latin typeface="MAC C Times" pitchFamily="18" charset="0"/>
              </a:rPr>
              <a:t>r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adi so~uvuvawe na larvite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postari od 4 dena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 go jadat mladoto leglo za da obezbedat minimalno koli~estvo na mle~ za da gi spasat starite larvi. Vaka hranetite larvi nema da do`iveeat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dolga starost, nema da bidat vrhunski aktivno sposobni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, no sepak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}e pre`iveat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do eventualno sve`iot nov priroden polen. Na ovoj na~in zaednicata barem }e pre`ivee, no ova ne treba da e voobi~aena prfaksa za bilo koj na~in na p~elarewe (pasivno ili komercijalno). So pojavata na </a:t>
            </a:r>
            <a:r>
              <a:rPr lang="ro-RO" b="1" dirty="0" smtClean="0">
                <a:solidFill>
                  <a:srgbClr val="00B050"/>
                </a:solidFill>
                <a:latin typeface="MAC C Times" pitchFamily="18" charset="0"/>
              </a:rPr>
              <a:t>kanibalizam</a:t>
            </a:r>
            <a:r>
              <a:rPr lang="ro-RO" b="1" dirty="0" smtClean="0">
                <a:solidFill>
                  <a:srgbClr val="7030A0"/>
                </a:solidFill>
                <a:latin typeface="MAC C Times" pitchFamily="18" charset="0"/>
              </a:rPr>
              <a:t>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vo p~elnite dru{tva mo`e da se uni{tat i do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70 %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 od legloto {to pretstavuva neopi{an stres za p~elnata zaednica. Poradi toa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vrednosta na dru{tvoto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i negovata zdravstvena sila  mo`e </a:t>
            </a:r>
            <a:r>
              <a:rPr lang="ro-RO" b="1" dirty="0" smtClean="0">
                <a:solidFill>
                  <a:srgbClr val="C00000"/>
                </a:solidFill>
                <a:latin typeface="MAC C Times" pitchFamily="18" charset="0"/>
              </a:rPr>
              <a:t>za sekoga{ da bidat izgubeni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.</a:t>
            </a:r>
            <a:endParaRPr lang="en-US" dirty="0" smtClean="0">
              <a:solidFill>
                <a:srgbClr val="7030A0"/>
              </a:solidFill>
              <a:latin typeface="MAC C Times" pitchFamily="18" charset="0"/>
            </a:endParaRPr>
          </a:p>
          <a:p>
            <a:endParaRPr lang="en-US" dirty="0"/>
          </a:p>
        </p:txBody>
      </p:sp>
      <p:sp>
        <p:nvSpPr>
          <p:cNvPr id="1026" name="AutoShape 2" descr="data:image/jpeg;base64,/9j/4AAQSkZJRgABAQAAAQABAAD/2wCEAAkGBhQSERUUExQWFBQWFxUWFxYXFxcVFRUXFRQXFRQUFBQXHCYeFxkjGRQUHy8gIycpLCwsFx4xNTAqNSYrLCkBCQoKDgwOGg8PGiwkHyUsLCwsKSwsLCwsKiwsLCwsLCwsLCwsLCwsLCwsLCwsLCwsLCwsLCwpLCwpLCwsLCksLP/AABEIALcBEwMBIgACEQEDEQH/xAAbAAACAwEBAQAAAAAAAAAAAAAEBQADBgIBB//EADgQAAEDAwIEAwcCBQQDAAAAAAEAAhEDBCEFMRJBUWEicZEGEzKBobHwwdEjQlLh8RQVYoIWM3L/xAAaAQADAQEBAQAAAAAAAAAAAAACAwQBBQAG/8QAKREAAwACAgIBBAIBBQAAAAAAAAECAxESIQQxQRMiMlEUYZEFI4Gx8f/aAAwDAQACEQMRAD8A2Os1Bx45boWnUwi9eZ4x5IAtwvm8v5tFaKX3p4sIy2v5wUpe0gq9jThFpJGGloVEyo1ZCQ27oATOzfumYb7MaKNUveHwg5KV8ar1SrNV3bCHdd8IylZsjqjUuhnRqEc0wpXCRUbwHmjqNRem9HhzTqcW6orWTZmEPTulxqWo8De5Vc5Zc/cA0c3N8G4buqKWoOSw1ZyumuUr8iqfQXHQ+o6jO6G1KyFQS34kDSqI63rJqy8lqjNCSjpzyYgpzY6cKYl26MdXAEpDd6tJ7LW4xLftmdsem8aOa9eGvHVZ2neAo+hXjmjnyd+0ecndbSo2VXu4R1O5VsArXM36M9AVOkrnXQGAl2q6sGnhCCoXcpVWo6QSWx5VoteEuqac5u2QraN0ADJgDM+SSaz7T1fdH3VMcJxxOOY6hoTOc0uzFL30MqJkwCCegKOpW5O6+Z2N3UBNRr4cDMfm4Wh0r21c93u6sBxwHDE9oSp1PsOp/RueFsQhqlGNksbdmd0bQvAd02c6YtydtYi6GFwyCqbi/DcDdO5JLbYOg6o0FCPoJZU1FxXjNRdzS/5EUwuDD/cqIcaioj+tH7B4seazalzJG4z/AGWbZXWrZeg7pffaM13iZg/Q/spckrI9yOXQlq2/ErLenC7FFzTDgQr20ydgpa5ejT1iZ2Ywgbe2J3wnFBgAhU4Mb9sGmZK8k1HYjKXXkz2Wi160IdxjI59knIlT3Li3sJdoBpCXYKd278Ql9O0gyjG4QVW2akG03ZVGvnwNPdWWzZKv1m24qWOWVREtwwX7EFGqiGlBNEKyk4qDk0M0H03Qrm3CX8aupp002C0HVan8N3ks+U7nwHyWfZUyiztpJnpCKYRLK5CFa5e8Snmwmhiy5PVG0Lo8JSdlRF0HYPkrMVvYFIR3NXieT3Up1IVZqgvInmc8ly6qCSGuYXN3E56Y6oXt9hKWe+0Otilbu/qeOFo89z8ghtKu3OojikuHUcu/RD3lpxw98OIBxyA69sqi21gMBGwmcfeES/EYo0L7+i8ONSkJGS5o5dYHRDUyH8Lxhwg/Naehfsd+45ZlAXOjN45puEmSRyKNV1/Z5o0mm6iKrA4eRHQo5j1itKqPoVgHAhr8HpPYrV066mybhgNDa2uVRf4Mqmm9XXplkp01zhoW1pgvvFA5Ciquw9Tq9ew9BQcvEP71Rb9U9xNNRrd0dQqkbZWXtbgt5pzZXcpiriZoeMaHBU13BgxAXNK4DRJwEg1XU+J5g+EfVV3nURy+QVO2H1dRE4XdO+d1Wco34JR9CtzUf17b2wuKHouQ4cLuaS6hppblmW9Oi8Gs0Q7hdUYD0LgmDblsTxAt6yI9VQqVrVAtNCemFa1hKurazQGeJrj/AMc/Xb6pXV9qwTDGfX9kH0ZT7oJKn6Q6twGndEuuARBWTdqzyTxDhiN88p2HNUHXajTs14/48QO+3mqJriul0C8bGmo2nAZGx+ioDl7Q1+m4eJ3D2dj0OxRTbZrxLSM89wfIqS8PN7j/AAEnx9gkou3OF5/oCOispgN3XseG0+1ox0gii3HmkFxbFjjIxOE8F4F5VcHCCFTeKckcUwFTT2Iw5dgrq6t+E9uqTX2pjLRI+neT2XM+m5emUzPP0O21AMSJWa9o/a57D7qlLZiXnBIP9PQYid1W+5lvEAcZJGem/TnlA31A1gJwc8IySCeZiO3Poq8Gprdeg3haBdP1fhgOMz6jP1CItrxrqoc6YxmcoSn7KgEcVQnsBHqZKH1rS20Ge8ZVjIDWHJdtxEGTO4PT9auOK61D9/0e+5LdG6ubcPpO4XYI3GT4gsDdabXYTLS5ufE3IjrG42Tr2YvX1aJABMHrvttPn9EwZpFXOZPKceQ8/OEEVWOmmgXKa6ZlrXU3twJJPIb/ACTvTHVHnic12IjEZ+e6INGsCZZB2kkeog7Ko1Sxx3Ik748tuwXsmWa9LsKMdBOp3ha0HhmSIPTuidH1UudwP3Ox2mOR7oCqxzmR1znYyOaEtrR0+AxG3Vvz5pKU2tGXjc+zeU0aaJdTMJDo2okvFKqRxn4XDZ0cvNaui4MCLx8en9xNZmKlFzdwQueNaipVY7cIO40pjvhwVmTxd/gzVevYiNZREVNIcCoo/wCPk/QzkggMlMbUQEOy3yqdXuHMp+HBJDZ6Tz+i113o1TvocaxchlIcTg2RzMSshqGssaIDpPbb1VLrRjyS5/GT1cZ/+gZVVP2Qa9xJrOYNxPCYkx4j59o7hULGstLsYsaldnDPaFrRhgJ7mfpsqauucQJJjt+2FbqHsxRYQG1nkFsjAkniIlxO22wC6sNCYJIBqOjnED1wjrUPjsYlOtpCyhXc58+7DxIkuaCBmN4R13ULzDRA8gB0AgfNGN05ziZcGAYz9g0K62psaYA4+/L5IHka6Rul7ArTRqzxDTMDMZDf35ptZ6YabOIiTO4IB/sFfb0XCYgA8la+zc7ckrVOT3ox0gKvbkDiMO6ySSMeSqtrBreKo0Q4jDeWSJ3325JmdLHRVP0mNseSKoy660eTgU6nQkg8IAcMt3H6QuNKvPcnhEtmcHIM7JhXt3DByJlXFofBLQQOf6z0SYy1ir7kHeObnoOZqAcwnmMEfqOyDNY80FqVNoIIJbGN9uYH+VzaXJOHb8jycP37Jnk3V/dPojWPiMQ5WtqQhmuQurud7sQJHEOIDmIOPWFNGQ1Tt6ONW1mGnOM8MbuP7SsxwOdl0kmSeZwP7HyhMbOzLySS4N8Qz1zAnlmFTUsntb4mSIHMOA59dpKo5fv2V45U9SCN1E06vumugPABghwdgkAx3j1R9vRbuTBHIfn1VFbTvfNIIEjLTtnA38vt5Ltkh5a5xLmADiA34ht9j8kVdytf8mv2W3NwAfi6Y23Q9WjTfDaw4hn4hls9DuMRkISq0mpwzMffp5p1R01ruLwwSQW9GgYIjpt6BFGJtbn2eq5npllpcspzwNaJz4QAAOmNsoj/AHR25YDsZDs+hH0n0VDdFzg+iKZpA5yvLFm/9FusRxXu+KnxHBzIODulQt5zH95Tt+kj8j7whG6a9n/rMg7g+vklvxsk7pexkZo9ATxwiIzsqaNu7iwN+fId0ZVruLpLfhw5h3nzXts6qeKWOySABkQeUfqkRyT18jMjTXZ4+142Ddpad+YcDuE70/UHOEP+Ic+vdKbqp7ljpGIJ7tIzAVOh6iHCT58tlbU/br5Oa1/g1IqrunWQLK07ZVzCpIyGORs2uIUQIcoqv5DA4FFGuZyl/tkJpsaHQTxGO2AD9x6r6LWtaf8AS30C+c+3d0BW8MO4qbQAM7F45dwhvx+D2nsdirdHzupqj2VZcdo5xPIifIp6b4tILXEEbEb/AE6rJXlQuJcRufTsVZpznuqMaDu4N8RwOIwNzsr6wJpP0GsrT0fQdMp1LkhzneECJwP+oAEDP37pvWcKbd9hgD9f7qlr20aYptwGjeBJJOSfMlKqjnVHfn6brit/VtpFXpbZ0ys6o7Jx05J1ptmd4XlhpsASntvSEdF0sWBSSXk2e29BFtojouqdNXBiqUiORQaA5Lk2qJDV0GreJvIV3NjhLms4JB+HfyP7FaKoxAXNuOiTkxbQ2LEdzbj4TmRvtz380sa8AFk9wfmYTetT4Zadsx3EbA8kl1C3a0gsa74fFiRg4z1hcqKcU0yqp5IIsrviHcYP7q+q/G08/RZayv8AguG/01PCfXwH1P1KeandcFInmYaPNxj7SlZMbjIkvkn0HN0sxjYg4xIxuI3CX1nOEUzs4kz2AET0/OgXenai5lPhJORtJx0jp8klvNS46vE0YY2OcO5nG3+E+uNN8SqJr5C9TuHNIdxmTJLjJ2AA+e3bCUVbhvF8U432MluT8jsr9Y1HiIA2gQOnOEJp9hxvmOff85/RPxw2u/Z6nxW2NdJsgYMfv5laKjSQ9pawEypCF1ojjOjmXfJndJgCv91zVDrgDbdXMoOIycH6IjCsta0Ygc/XJXLYKKq2LXbbcvkvKthwCWmcZn87oeIQturZr98Hr+5S+nVNPindp+6ZvqZzzQV/SzxDaIPccvTIXO8zAqjkl2irBenp+ii9qGtScagEQd4GI29FntErhrnUwevDPUHYlMdVDjwtGAGzA6n8CW2ltwvkR+fdK8W9fk9m5o66NJbVIkDYfkI+k9ILWpl3nPqASPWU2oVcKDM1OV69CkuhhxKKkPXiZsEee02qkfw2nf4j+ixGrad7wB3NoPXbeRHTJTi/fL3E83EqlkyI35JlZXV7Rs/aZq1073lOowh0NEiGCMhwMSN4nPcpBZUm069Pi4WAOHEXjiaIzlq2F9roa73TWnikydoI5j5hILvQy4l0ta2ZkEkxzEO335lV4ra3y6TKPy+BszVW1uJzQY4iBO5EAyRymSnmlW2JhZ3TWNBDGAgDrvuSSfmvoGkaQ4tBOPP9kzxvHTp0l18Cs2TS4slrRwmNJoCtdYcA3Xgpq5zok2dAdF1xkZXPvOHkuX1HVRwtG0mB0HZKphIjroBetuwVT7trWzJmYG3LeefMK+wsxVc7ECMbnM+YQJ03oLSLpwh67V1WtTSdwnZSome/ZgqvaAMeaW39tAJHIEgHbATm4bIPkl9/WHACNyP0XK8yEnyLMVPWj5zqdJ3EIwQBwnlO8ynNa7FelTI34uIj+k054h6kfIoXXntaymQcyftt+dks0zVKTXVGPcQXuBAjBxETyOCmXj5wqXtGa+/sYazf54R8ZHiI2HkrrGzDKcu/acfhVFOnQcQJjPP6GEU954SJ2HwkdeYPSFPrSSRW6+BZcUZqeHn+FP8AS7YNjCWabSzJWitGrreNi0lTOf5GTb0E8E4V7GyqmCUfSZAVqWyTZRQqVKb+Nm8EeeNkwsdSNMA/I8t0O1wJwpeUJA/45/v9l5zpbRqf7GNB7SQ58wcmMbnl81zdEEnhngnE7/NLhcF0NjzKOkYCDYYBdWYDZmTPogKjZBCbXjxBEbgfTM9ylDn9UmtDJFuoURIO8j688IKrZj5gfrsj33JDjgYyDzHUJPWqmD/2P6kLhqXNuUW+0MtG0qpUDngeFzvD5AAH6gp3R0R3PCYaI0UbSmD/AE8R/wCxLv1Q1xqk7J+eMMaq/ZEqpvovbpreqiWm6PVRI/lYv0b9Oj3WQGF2NnED57LOXN0Wl0cUyIztK13tVpVQvLjlh5j+XlBHksTcWZLjiTn5fNFMzDaorxymto6DeIkkgkb5zgbiPXoUPVcGtLRLgdid29dtwZ+iY0rEwSRON+fLdUVLHcjkD+Hple+qt6GJJFvse1ra0vaSBmOe0g5+WO8+f0i31foyB5r55pQ4XjqRk88citbZuX0PjtPGtHLzp8uzSm9a9hwQeSoazCHovRLXJlISgevvGyt917sSHNziWnPf87LivTyDEiesfVQuBbgHvJBz1GFLU9jl6AnnPUL0V3AGCRPTC9IHP5ff5LioUjWhh5TJmUbTfIQzQWwDieR6Hn6RlWWx8KZC0Czi6gAnsVmLuvFMTifsnus1Ypu+Q9XAH7rO640cbIOC0eQgrnebPJpFfj9IzOu+Jp7fplZOm3+MPIkemPutfdU8nplZm3tA67YDhsuHX+Rxj+6d4lJS1/TDzLtaHujag1p4XwOknEHMzy5p5ckBpnw48OQSW5IH1+qqo6exghrRnnuXfP8ARLr634SIgA9PM7/dRtzlv7dodpyuw6wan1skunUxhaWxowJX0WOetI49vsut7ZNKLIHIfdDtbIx+dUZRZAzsmta6AQA/48Ed4EQo+uIIGScSiKtMnfAQwtZk7dP3S29B6B2RO8JjRYIgKuhQxkCQrHDpCWGjj3nX8hKb6pknkj7gHOdhtG6Q6rWkR1SMt8JbY2J5PSA67+Ix059ktrMhrjPUddwQrS8wepwvLe3dVim3JJyeQHUn8+q4ctutlldI09vck2dOeQ4fkDA/OyDa5NdSpxRAaMNwB0ASJr0vzE3Sf9EuP5C5UVIcoodDjemq2o3hd8+iQ6jofCZDZb1G4R9F6Y27uq6ytZfyJ03PoxFxR4TIPn3S91tvn5dVt9V0QVJLSGu77FY3VLtlB/ASJGCRlokET542SaxUn0VRaaFhqFj5HI/TmtNYXoMLNX44TGPl+6o03Uy0wdpXU/0/K5+2vQnyY2to+kW1YFGtdIWX0/UZATy3uJXa1s54U/Yj0XH+oOGhgnHwjPaTknmuuIEKr3RBkTz23yI+xKnuH8BzRy8RMTMxB3U/05y4AloHixMT/hVtqFrvh6zz3ETB5rjxciciDySWv6G7PbiuHnAjAG5OwiVY3AXNOlGTuuLm4gfp3Wa0ts976Qv1SvMN6mfT/P0SC5dx1Cek+QAwPzum+pimz4ncVQiSOk8mkdFm72twt4QcuOfLouJlt3lZ0McpSgW/rDeep+SA0m0/ivcWyQ1wz/KSRJjry9V3aWD6zoEmdzyAlaq60Ul3HTID+YPwu8+hTl9ktL2DVpUtifilvl9lxdAuYZ3xBP2Rt1p5YePhIYcPG/D38vJXttWmm4TOJxynl8vRSquJU9UgLSH5AWrtnLHW7TSqDphaXTrriX0Hh5lcnK8jHpj23dBV9Spnpsg6LldcMJgj5hW366Jl7CgRwzv91WCNkK26LcEeoXrq4UzoakE1W8IPfeOiDq1IVda6MQDhBVaxAQVQaRde6mAw9c+izVzdzI/IVtzfB+QUI9vi81x/Lz/UrivSLMWPits5O2PMrQ6Ha+7YJ3d4j2nl8kot7YvcG/yjLvIbN+a0lIKVPvoDLXwG1KU03eSx+xIW5sGThLtb9mjl9P5hU5cVZITXwTTST7MzxqKPpOBgg+ii5/B/oftGvpPRtF2EtoHCYUMgDmSm4hdCv2qu6jHMLXECJEfMHCyB091Z/EQSMu5DiMyYncfnVb32lpwxjgPhP3/uFmKt2GthrYJ5kyT0kbBOuvp22ynF906QFqzqZHjhsjYDbpy37eaQVtPc2HNyN5B3B2TS/t3VG998cxzVdtqLxSDBu3Z2Jjk2I+qbjba5BNL0c6fflsThaey1cECUFT0JtSn7wOafISCeYztugqem1KeWjiHPoq8Xl1jeq9CLwzXo2FG+B2RlKusRRunTjB6f3TFup1QMiB2C6U+VjftokrDS+DWmuAMlUVb0RAGO/wCYWdZfuPIldi4eeRQZPMxT8o2cFDKvehoJJS231D3jpggD1VNxbOI8bgOgn9EPUv6dJp4ienc9guP5PlVkfGPX/ZbjwqVtgGrOguIMuLjEd0Hb2LnEH17+fddUK/GSeGTuBPft5phTYSR/K0QSOZIOB5JH4S2+hlVpaQfpdgKTIG5yT+nkj2hD0yiGKWM2/ZPSO6loKjS08+0/RKqOmGkQ1xkcJg9YxHywn1AKy8sw4ScETB89wqKnnPXsLHkcvT9GT1OwFRoOxEAeZ5fNBWF0aby1+I+q0dWk3hkCYPM8+sJZWtWVdxwu9P7hL8fyawlTlZEGW+vt5An0ARP+6vO0D5T91mq1i6kZgkIi1v8AkQfRdrH56v2ySvH16NE3VXbOAd5heVbthjwkHnDsfVKjcyJXNKqCcmB1RX5cpdsBYn8B9TUI2aB3OT9cfRJNWuqlXwBxj+bPxdB5Im6LYPCZdyyhW25GSc/my52TzavqekURiU9sqt7fgb49zmPsjbey4oOw5fuiNG0sPPHVy0HDescz2WxZbseNgFPOJ5PnsHJl4vSM5b2sBMra3J5JkdG6K6hacAM7KjD4jl/cS1eyafThHGoOyzl9rXCeFiEp3ziclOflRifBdg8G+zTOt6RMkBRJW18bqL38xfo99MHtdk6sKMZPy/dUl9OlgnPTn6KxmqNO4KliZxv7n2G+zz2gZ/Dny+6+daxUc3hjeM94xBj55X1Gu1tRkYIIhfMvaGxeyqWv8WPCRuRJMnvn6JtynXIdhenoop3hMNa2SQds454HkUVY6SX5eC1s8gcek917o4bTcH1BPIN2OwAJ67/fKH9qvat7S6nSinEA8O5xMAjbfkinGtdDttvSHlapSpeEENHc8MkCSfFvAS//AMhYxrmse15cI3BAPUg7rCVKL6uXOJHcyBPSdl3b2BzufltnkvPx5dcnXYfpaNpaXtQSeFrgZyW4nqIXguXRL3MY3qceglCeztJ7CQSeF0wDtxbkidsdEBrnFVrlo4uFrnAGcbiCBGNv8IFhW+/RnLvSHlH2lZIaADjJAMHuDEwjX6yS3wgREbcz57JLaWTGNzM/mwUpakxhAGSD0n1SKlN/aEkvkvq1jkuON5nMDqgWUHVCHGXEk8LZ5dewRuqahTfT8XDJyABlxHzlF+zNAljnERJAHkBsO0o5jiLu+gO3oOaTJz0GAP3+aLpq2pT8R811ToqDJbb7FBNPZXscqgFYxJh9nmH2eSvdUrw2OqlgMrnXKBhruS6Pf0m0K+RM6pC4dwkzsVXdPQ9KplQTPQ9W59DeiPDDvF3XjtOZuBB7c17Q2RVJMxo88lb2LHaTUd8DD84C4utCqsbNTwj5futVanIQntXW8AaOasWGVDpsH69b0jItgcpRdrHRDtoFG29KFFddBc6YxoPTO1r5SmkmNsnePTE0jQW1XiCT+0mouptjqjbJ8FZ32xcfeDouneR/TYpLsT+/V9KugA5XMXHqShMatuTC9QjdlEjdfsPoImTJyUZQehaNIlHUaSsa2KD7auWoP2ltg9rKnJph0bgO2I8jHqr2uRLWh7Sw7OEfsU7Fb1oz09mWq0qZpkMPDUxnmTiSMmP8rAXtif8AUPaeR/QH7ZX0e4IZLnMioBw8MDBBJHbM9+Szdno5eTUqGXE/EeZ5lWLJxRTHW2U6bpkiGiSZ/J5FObHRhSZ/E4RxwS4kGGjk3G5J+iLsGin8Iz18to6K3ULL3rcfEMg/oplnU/2zHe3oQ6hqTfEKfEGg/FwjbOwOeXQblZa71lz3HgEAyJOTneBy+sLU06c04IkyckZOf2KTP0TxGAT+cuqdjzTt8g+IvsKTsyAeLcuyfUp1Z6U4/C3i26/fktTpHsAQAaroxJaBkdidgtFS0lrBAGAiv6l+vQp5In0YAezzzWDYxjxcgOy21pYBrQ0bDC7rV2N2z2XVLUeyUqlPTfYq6dCTVrbgdPIoWk9aqs1lUQ4JRX0FzD4fEPqpM/jvuo7R6a+GCtKtptXVOgeiNt7InfAU+LDTfoKqQVprRwom9pcbC1DFgbgYV9rcyuxOkuLEP9mRurQyQeS4pWkLXX+lB4Lh8XJIalo5u4IXLzYbxvr0OVJnNJqKolUU6aLpUpWYpZ6mMLMyQlftGfGPJPLWhAS/XdL4hxt3HJdLLir6TS9ippcjOBX01Qr6LVxWmUbCKQTG3QlGkmNrRlWePLFUxhYDKXe2NjxNDgNk7taXCr7q3D2kHmuv9JuGmJ32fLRQKvZTKb6lozqTjiWoJtNcLIrh8aRTOn2dMbhRWtZhReSNLTXUp1TKiiqa6FDBhRlq6SFFF7H7PME9prJsceQZAMbHz7rPsbnC8UTM/wCRqb1oMpUEfRaoopAgC80gvcS2BPXqjdC0dtJwc6HP68h5fuoon4ummeq21o0wMDzWX1rVC55a0kAYPdRRV+TTUdCpXYHRei2KKLkp6Y4MoulM7QTgr1RdLBT2Kos9yG5Se/1YTws+ZXiiLyrcT0ehbYDM5RFCpCii5+NvYyhxaXKIuLUPbBUUXXxfdPYhix2kEHfCoragyliJKiiVlSxTuQl37Bf/ACBx2EJtZakHiHKKJGHPbrtm1K0B6nooJ4m+iGpWkKKJmXFPLZib0HW1lKIq3TaQ6lRRMf8Atxyn2D7ZRT1ozsnVjfB4UUQePmun2wqlIJrUA4QQlNT2dYTIwooui8c3+SF7a9HP+wN6qKKLP4+P9Gcm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xQWFBQWFxUWFxYXFxcVFRUXFRQXFRQUFBQXHCYeFxkjGRQUHy8gIycpLCwsFx4xNTAqNSYrLCkBCQoKDgwOGg8PGiwkHyUsLCwsKSwsLCwsKiwsLCwsLCwsLCwsLCwsLCwsLCwsLCwsLCwsLCwpLCwpLCwsLCksLP/AABEIALcBEwMBIgACEQEDEQH/xAAbAAACAwEBAQAAAAAAAAAAAAAEBQADBgIBB//EADgQAAEDAwIEAwcCBQQDAAAAAAEAAhEDBCEFMRJBUWEicZEGEzKBobHwwdEjQlLh8RQVYoIWM3L/xAAaAQADAQEBAQAAAAAAAAAAAAACAwQBBQAG/8QAKREAAwACAgIBBAIBBQAAAAAAAAECAxESIQQxQRMiMlEUYZEFI4Gx8f/aAAwDAQACEQMRAD8A2Os1Bx45boWnUwi9eZ4x5IAtwvm8v5tFaKX3p4sIy2v5wUpe0gq9jThFpJGGloVEyo1ZCQ27oATOzfumYb7MaKNUveHwg5KV8ar1SrNV3bCHdd8IylZsjqjUuhnRqEc0wpXCRUbwHmjqNRem9HhzTqcW6orWTZmEPTulxqWo8De5Vc5Zc/cA0c3N8G4buqKWoOSw1ZyumuUr8iqfQXHQ+o6jO6G1KyFQS34kDSqI63rJqy8lqjNCSjpzyYgpzY6cKYl26MdXAEpDd6tJ7LW4xLftmdsem8aOa9eGvHVZ2neAo+hXjmjnyd+0ecndbSo2VXu4R1O5VsArXM36M9AVOkrnXQGAl2q6sGnhCCoXcpVWo6QSWx5VoteEuqac5u2QraN0ADJgDM+SSaz7T1fdH3VMcJxxOOY6hoTOc0uzFL30MqJkwCCegKOpW5O6+Z2N3UBNRr4cDMfm4Wh0r21c93u6sBxwHDE9oSp1PsOp/RueFsQhqlGNksbdmd0bQvAd02c6YtydtYi6GFwyCqbi/DcDdO5JLbYOg6o0FCPoJZU1FxXjNRdzS/5EUwuDD/cqIcaioj+tH7B4seazalzJG4z/AGWbZXWrZeg7pffaM13iZg/Q/spckrI9yOXQlq2/ErLenC7FFzTDgQr20ydgpa5ejT1iZ2Ywgbe2J3wnFBgAhU4Mb9sGmZK8k1HYjKXXkz2Wi160IdxjI59knIlT3Li3sJdoBpCXYKd278Ql9O0gyjG4QVW2akG03ZVGvnwNPdWWzZKv1m24qWOWVREtwwX7EFGqiGlBNEKyk4qDk0M0H03Qrm3CX8aupp002C0HVan8N3ks+U7nwHyWfZUyiztpJnpCKYRLK5CFa5e8Snmwmhiy5PVG0Lo8JSdlRF0HYPkrMVvYFIR3NXieT3Up1IVZqgvInmc8ly6qCSGuYXN3E56Y6oXt9hKWe+0Otilbu/qeOFo89z8ghtKu3OojikuHUcu/RD3lpxw98OIBxyA69sqi21gMBGwmcfeES/EYo0L7+i8ONSkJGS5o5dYHRDUyH8Lxhwg/Naehfsd+45ZlAXOjN45puEmSRyKNV1/Z5o0mm6iKrA4eRHQo5j1itKqPoVgHAhr8HpPYrV066mybhgNDa2uVRf4Mqmm9XXplkp01zhoW1pgvvFA5Ciquw9Tq9ew9BQcvEP71Rb9U9xNNRrd0dQqkbZWXtbgt5pzZXcpiriZoeMaHBU13BgxAXNK4DRJwEg1XU+J5g+EfVV3nURy+QVO2H1dRE4XdO+d1Wco34JR9CtzUf17b2wuKHouQ4cLuaS6hppblmW9Oi8Gs0Q7hdUYD0LgmDblsTxAt6yI9VQqVrVAtNCemFa1hKurazQGeJrj/AMc/Xb6pXV9qwTDGfX9kH0ZT7oJKn6Q6twGndEuuARBWTdqzyTxDhiN88p2HNUHXajTs14/48QO+3mqJriul0C8bGmo2nAZGx+ioDl7Q1+m4eJ3D2dj0OxRTbZrxLSM89wfIqS8PN7j/AAEnx9gkou3OF5/oCOispgN3XseG0+1ox0gii3HmkFxbFjjIxOE8F4F5VcHCCFTeKckcUwFTT2Iw5dgrq6t+E9uqTX2pjLRI+neT2XM+m5emUzPP0O21AMSJWa9o/a57D7qlLZiXnBIP9PQYid1W+5lvEAcZJGem/TnlA31A1gJwc8IySCeZiO3Poq8Gprdeg3haBdP1fhgOMz6jP1CItrxrqoc6YxmcoSn7KgEcVQnsBHqZKH1rS20Ge8ZVjIDWHJdtxEGTO4PT9auOK61D9/0e+5LdG6ubcPpO4XYI3GT4gsDdabXYTLS5ufE3IjrG42Tr2YvX1aJABMHrvttPn9EwZpFXOZPKceQ8/OEEVWOmmgXKa6ZlrXU3twJJPIb/ACTvTHVHnic12IjEZ+e6INGsCZZB2kkeog7Ko1Sxx3Ik748tuwXsmWa9LsKMdBOp3ha0HhmSIPTuidH1UudwP3Ox2mOR7oCqxzmR1znYyOaEtrR0+AxG3Vvz5pKU2tGXjc+zeU0aaJdTMJDo2okvFKqRxn4XDZ0cvNaui4MCLx8en9xNZmKlFzdwQueNaipVY7cIO40pjvhwVmTxd/gzVevYiNZREVNIcCoo/wCPk/QzkggMlMbUQEOy3yqdXuHMp+HBJDZ6Tz+i113o1TvocaxchlIcTg2RzMSshqGssaIDpPbb1VLrRjyS5/GT1cZ/+gZVVP2Qa9xJrOYNxPCYkx4j59o7hULGstLsYsaldnDPaFrRhgJ7mfpsqauucQJJjt+2FbqHsxRYQG1nkFsjAkniIlxO22wC6sNCYJIBqOjnED1wjrUPjsYlOtpCyhXc58+7DxIkuaCBmN4R13ULzDRA8gB0AgfNGN05ziZcGAYz9g0K62psaYA4+/L5IHka6Rul7ArTRqzxDTMDMZDf35ptZ6YabOIiTO4IB/sFfb0XCYgA8la+zc7ckrVOT3ox0gKvbkDiMO6ySSMeSqtrBreKo0Q4jDeWSJ3325JmdLHRVP0mNseSKoy660eTgU6nQkg8IAcMt3H6QuNKvPcnhEtmcHIM7JhXt3DByJlXFofBLQQOf6z0SYy1ir7kHeObnoOZqAcwnmMEfqOyDNY80FqVNoIIJbGN9uYH+VzaXJOHb8jycP37Jnk3V/dPojWPiMQ5WtqQhmuQurud7sQJHEOIDmIOPWFNGQ1Tt6ONW1mGnOM8MbuP7SsxwOdl0kmSeZwP7HyhMbOzLySS4N8Qz1zAnlmFTUsntb4mSIHMOA59dpKo5fv2V45U9SCN1E06vumugPABghwdgkAx3j1R9vRbuTBHIfn1VFbTvfNIIEjLTtnA38vt5Ltkh5a5xLmADiA34ht9j8kVdytf8mv2W3NwAfi6Y23Q9WjTfDaw4hn4hls9DuMRkISq0mpwzMffp5p1R01ruLwwSQW9GgYIjpt6BFGJtbn2eq5npllpcspzwNaJz4QAAOmNsoj/AHR25YDsZDs+hH0n0VDdFzg+iKZpA5yvLFm/9FusRxXu+KnxHBzIODulQt5zH95Tt+kj8j7whG6a9n/rMg7g+vklvxsk7pexkZo9ATxwiIzsqaNu7iwN+fId0ZVruLpLfhw5h3nzXts6qeKWOySABkQeUfqkRyT18jMjTXZ4+142Ddpad+YcDuE70/UHOEP+Ic+vdKbqp7ljpGIJ7tIzAVOh6iHCT58tlbU/br5Oa1/g1IqrunWQLK07ZVzCpIyGORs2uIUQIcoqv5DA4FFGuZyl/tkJpsaHQTxGO2AD9x6r6LWtaf8AS30C+c+3d0BW8MO4qbQAM7F45dwhvx+D2nsdirdHzupqj2VZcdo5xPIifIp6b4tILXEEbEb/AE6rJXlQuJcRufTsVZpznuqMaDu4N8RwOIwNzsr6wJpP0GsrT0fQdMp1LkhzneECJwP+oAEDP37pvWcKbd9hgD9f7qlr20aYptwGjeBJJOSfMlKqjnVHfn6brit/VtpFXpbZ0ys6o7Jx05J1ptmd4XlhpsASntvSEdF0sWBSSXk2e29BFtojouqdNXBiqUiORQaA5Lk2qJDV0GreJvIV3NjhLms4JB+HfyP7FaKoxAXNuOiTkxbQ2LEdzbj4TmRvtz380sa8AFk9wfmYTetT4Zadsx3EbA8kl1C3a0gsa74fFiRg4z1hcqKcU0yqp5IIsrviHcYP7q+q/G08/RZayv8AguG/01PCfXwH1P1KeandcFInmYaPNxj7SlZMbjIkvkn0HN0sxjYg4xIxuI3CX1nOEUzs4kz2AET0/OgXenai5lPhJORtJx0jp8klvNS46vE0YY2OcO5nG3+E+uNN8SqJr5C9TuHNIdxmTJLjJ2AA+e3bCUVbhvF8U432MluT8jsr9Y1HiIA2gQOnOEJp9hxvmOff85/RPxw2u/Z6nxW2NdJsgYMfv5laKjSQ9pawEypCF1ojjOjmXfJndJgCv91zVDrgDbdXMoOIycH6IjCsta0Ygc/XJXLYKKq2LXbbcvkvKthwCWmcZn87oeIQturZr98Hr+5S+nVNPindp+6ZvqZzzQV/SzxDaIPccvTIXO8zAqjkl2irBenp+ii9qGtScagEQd4GI29FntErhrnUwevDPUHYlMdVDjwtGAGzA6n8CW2ltwvkR+fdK8W9fk9m5o66NJbVIkDYfkI+k9ILWpl3nPqASPWU2oVcKDM1OV69CkuhhxKKkPXiZsEee02qkfw2nf4j+ixGrad7wB3NoPXbeRHTJTi/fL3E83EqlkyI35JlZXV7Rs/aZq1073lOowh0NEiGCMhwMSN4nPcpBZUm069Pi4WAOHEXjiaIzlq2F9roa73TWnikydoI5j5hILvQy4l0ta2ZkEkxzEO335lV4ra3y6TKPy+BszVW1uJzQY4iBO5EAyRymSnmlW2JhZ3TWNBDGAgDrvuSSfmvoGkaQ4tBOPP9kzxvHTp0l18Cs2TS4slrRwmNJoCtdYcA3Xgpq5zok2dAdF1xkZXPvOHkuX1HVRwtG0mB0HZKphIjroBetuwVT7trWzJmYG3LeefMK+wsxVc7ECMbnM+YQJ03oLSLpwh67V1WtTSdwnZSome/ZgqvaAMeaW39tAJHIEgHbATm4bIPkl9/WHACNyP0XK8yEnyLMVPWj5zqdJ3EIwQBwnlO8ynNa7FelTI34uIj+k054h6kfIoXXntaymQcyftt+dks0zVKTXVGPcQXuBAjBxETyOCmXj5wqXtGa+/sYazf54R8ZHiI2HkrrGzDKcu/acfhVFOnQcQJjPP6GEU954SJ2HwkdeYPSFPrSSRW6+BZcUZqeHn+FP8AS7YNjCWabSzJWitGrreNi0lTOf5GTb0E8E4V7GyqmCUfSZAVqWyTZRQqVKb+Nm8EeeNkwsdSNMA/I8t0O1wJwpeUJA/45/v9l5zpbRqf7GNB7SQ58wcmMbnl81zdEEnhngnE7/NLhcF0NjzKOkYCDYYBdWYDZmTPogKjZBCbXjxBEbgfTM9ylDn9UmtDJFuoURIO8j688IKrZj5gfrsj33JDjgYyDzHUJPWqmD/2P6kLhqXNuUW+0MtG0qpUDngeFzvD5AAH6gp3R0R3PCYaI0UbSmD/AE8R/wCxLv1Q1xqk7J+eMMaq/ZEqpvovbpreqiWm6PVRI/lYv0b9Oj3WQGF2NnED57LOXN0Wl0cUyIztK13tVpVQvLjlh5j+XlBHksTcWZLjiTn5fNFMzDaorxymto6DeIkkgkb5zgbiPXoUPVcGtLRLgdid29dtwZ+iY0rEwSRON+fLdUVLHcjkD+Hple+qt6GJJFvse1ra0vaSBmOe0g5+WO8+f0i31foyB5r55pQ4XjqRk88citbZuX0PjtPGtHLzp8uzSm9a9hwQeSoazCHovRLXJlISgevvGyt917sSHNziWnPf87LivTyDEiesfVQuBbgHvJBz1GFLU9jl6AnnPUL0V3AGCRPTC9IHP5ff5LioUjWhh5TJmUbTfIQzQWwDieR6Hn6RlWWx8KZC0Czi6gAnsVmLuvFMTifsnus1Ypu+Q9XAH7rO640cbIOC0eQgrnebPJpFfj9IzOu+Jp7fplZOm3+MPIkemPutfdU8nplZm3tA67YDhsuHX+Rxj+6d4lJS1/TDzLtaHujag1p4XwOknEHMzy5p5ckBpnw48OQSW5IH1+qqo6exghrRnnuXfP8ARLr634SIgA9PM7/dRtzlv7dodpyuw6wan1skunUxhaWxowJX0WOetI49vsut7ZNKLIHIfdDtbIx+dUZRZAzsmta6AQA/48Ed4EQo+uIIGScSiKtMnfAQwtZk7dP3S29B6B2RO8JjRYIgKuhQxkCQrHDpCWGjj3nX8hKb6pknkj7gHOdhtG6Q6rWkR1SMt8JbY2J5PSA67+Ix059ktrMhrjPUddwQrS8wepwvLe3dVim3JJyeQHUn8+q4ctutlldI09vck2dOeQ4fkDA/OyDa5NdSpxRAaMNwB0ASJr0vzE3Sf9EuP5C5UVIcoodDjemq2o3hd8+iQ6jofCZDZb1G4R9F6Y27uq6ytZfyJ03PoxFxR4TIPn3S91tvn5dVt9V0QVJLSGu77FY3VLtlB/ASJGCRlokET542SaxUn0VRaaFhqFj5HI/TmtNYXoMLNX44TGPl+6o03Uy0wdpXU/0/K5+2vQnyY2to+kW1YFGtdIWX0/UZATy3uJXa1s54U/Yj0XH+oOGhgnHwjPaTknmuuIEKr3RBkTz23yI+xKnuH8BzRy8RMTMxB3U/05y4AloHixMT/hVtqFrvh6zz3ETB5rjxciciDySWv6G7PbiuHnAjAG5OwiVY3AXNOlGTuuLm4gfp3Wa0ts976Qv1SvMN6mfT/P0SC5dx1Cek+QAwPzum+pimz4ncVQiSOk8mkdFm72twt4QcuOfLouJlt3lZ0McpSgW/rDeep+SA0m0/ivcWyQ1wz/KSRJjry9V3aWD6zoEmdzyAlaq60Ul3HTID+YPwu8+hTl9ktL2DVpUtifilvl9lxdAuYZ3xBP2Rt1p5YePhIYcPG/D38vJXttWmm4TOJxynl8vRSquJU9UgLSH5AWrtnLHW7TSqDphaXTrriX0Hh5lcnK8jHpj23dBV9Spnpsg6LldcMJgj5hW366Jl7CgRwzv91WCNkK26LcEeoXrq4UzoakE1W8IPfeOiDq1IVda6MQDhBVaxAQVQaRde6mAw9c+izVzdzI/IVtzfB+QUI9vi81x/Lz/UrivSLMWPits5O2PMrQ6Ha+7YJ3d4j2nl8kot7YvcG/yjLvIbN+a0lIKVPvoDLXwG1KU03eSx+xIW5sGThLtb9mjl9P5hU5cVZITXwTTST7MzxqKPpOBgg+ii5/B/oftGvpPRtF2EtoHCYUMgDmSm4hdCv2qu6jHMLXECJEfMHCyB091Z/EQSMu5DiMyYncfnVb32lpwxjgPhP3/uFmKt2GthrYJ5kyT0kbBOuvp22ynF906QFqzqZHjhsjYDbpy37eaQVtPc2HNyN5B3B2TS/t3VG998cxzVdtqLxSDBu3Z2Jjk2I+qbjba5BNL0c6fflsThaey1cECUFT0JtSn7wOafISCeYztugqem1KeWjiHPoq8Xl1jeq9CLwzXo2FG+B2RlKusRRunTjB6f3TFup1QMiB2C6U+VjftokrDS+DWmuAMlUVb0RAGO/wCYWdZfuPIldi4eeRQZPMxT8o2cFDKvehoJJS231D3jpggD1VNxbOI8bgOgn9EPUv6dJp4ienc9guP5PlVkfGPX/ZbjwqVtgGrOguIMuLjEd0Hb2LnEH17+fddUK/GSeGTuBPft5phTYSR/K0QSOZIOB5JH4S2+hlVpaQfpdgKTIG5yT+nkj2hD0yiGKWM2/ZPSO6loKjS08+0/RKqOmGkQ1xkcJg9YxHywn1AKy8sw4ScETB89wqKnnPXsLHkcvT9GT1OwFRoOxEAeZ5fNBWF0aby1+I+q0dWk3hkCYPM8+sJZWtWVdxwu9P7hL8fyawlTlZEGW+vt5An0ARP+6vO0D5T91mq1i6kZgkIi1v8AkQfRdrH56v2ySvH16NE3VXbOAd5heVbthjwkHnDsfVKjcyJXNKqCcmB1RX5cpdsBYn8B9TUI2aB3OT9cfRJNWuqlXwBxj+bPxdB5Im6LYPCZdyyhW25GSc/my52TzavqekURiU9sqt7fgb49zmPsjbey4oOw5fuiNG0sPPHVy0HDescz2WxZbseNgFPOJ5PnsHJl4vSM5b2sBMra3J5JkdG6K6hacAM7KjD4jl/cS1eyafThHGoOyzl9rXCeFiEp3ziclOflRifBdg8G+zTOt6RMkBRJW18bqL38xfo99MHtdk6sKMZPy/dUl9OlgnPTn6KxmqNO4KliZxv7n2G+zz2gZ/Dny+6+daxUc3hjeM94xBj55X1Gu1tRkYIIhfMvaGxeyqWv8WPCRuRJMnvn6JtynXIdhenoop3hMNa2SQds454HkUVY6SX5eC1s8gcek917o4bTcH1BPIN2OwAJ67/fKH9qvat7S6nSinEA8O5xMAjbfkinGtdDttvSHlapSpeEENHc8MkCSfFvAS//AMhYxrmse15cI3BAPUg7rCVKL6uXOJHcyBPSdl3b2BzufltnkvPx5dcnXYfpaNpaXtQSeFrgZyW4nqIXguXRL3MY3qceglCeztJ7CQSeF0wDtxbkidsdEBrnFVrlo4uFrnAGcbiCBGNv8IFhW+/RnLvSHlH2lZIaADjJAMHuDEwjX6yS3wgREbcz57JLaWTGNzM/mwUpakxhAGSD0n1SKlN/aEkvkvq1jkuON5nMDqgWUHVCHGXEk8LZ5dewRuqahTfT8XDJyABlxHzlF+zNAljnERJAHkBsO0o5jiLu+gO3oOaTJz0GAP3+aLpq2pT8R811ToqDJbb7FBNPZXscqgFYxJh9nmH2eSvdUrw2OqlgMrnXKBhruS6Pf0m0K+RM6pC4dwkzsVXdPQ9KplQTPQ9W59DeiPDDvF3XjtOZuBB7c17Q2RVJMxo88lb2LHaTUd8DD84C4utCqsbNTwj5futVanIQntXW8AaOasWGVDpsH69b0jItgcpRdrHRDtoFG29KFFddBc6YxoPTO1r5SmkmNsnePTE0jQW1XiCT+0mouptjqjbJ8FZ32xcfeDouneR/TYpLsT+/V9KugA5XMXHqShMatuTC9QjdlEjdfsPoImTJyUZQehaNIlHUaSsa2KD7auWoP2ltg9rKnJph0bgO2I8jHqr2uRLWh7Sw7OEfsU7Fb1oz09mWq0qZpkMPDUxnmTiSMmP8rAXtif8AUPaeR/QH7ZX0e4IZLnMioBw8MDBBJHbM9+Szdno5eTUqGXE/EeZ5lWLJxRTHW2U6bpkiGiSZ/J5FObHRhSZ/E4RxwS4kGGjk3G5J+iLsGin8Iz18to6K3ULL3rcfEMg/oplnU/2zHe3oQ6hqTfEKfEGg/FwjbOwOeXQblZa71lz3HgEAyJOTneBy+sLU06c04IkyckZOf2KTP0TxGAT+cuqdjzTt8g+IvsKTsyAeLcuyfUp1Z6U4/C3i26/fktTpHsAQAaroxJaBkdidgtFS0lrBAGAiv6l+vQp5In0YAezzzWDYxjxcgOy21pYBrQ0bDC7rV2N2z2XVLUeyUqlPTfYq6dCTVrbgdPIoWk9aqs1lUQ4JRX0FzD4fEPqpM/jvuo7R6a+GCtKtptXVOgeiNt7InfAU+LDTfoKqQVprRwom9pcbC1DFgbgYV9rcyuxOkuLEP9mRurQyQeS4pWkLXX+lB4Lh8XJIalo5u4IXLzYbxvr0OVJnNJqKolUU6aLpUpWYpZ6mMLMyQlftGfGPJPLWhAS/XdL4hxt3HJdLLir6TS9ippcjOBX01Qr6LVxWmUbCKQTG3QlGkmNrRlWePLFUxhYDKXe2NjxNDgNk7taXCr7q3D2kHmuv9JuGmJ32fLRQKvZTKb6lozqTjiWoJtNcLIrh8aRTOn2dMbhRWtZhReSNLTXUp1TKiiqa6FDBhRlq6SFFF7H7PME9prJsceQZAMbHz7rPsbnC8UTM/wCRqb1oMpUEfRaoopAgC80gvcS2BPXqjdC0dtJwc6HP68h5fuoon4ummeq21o0wMDzWX1rVC55a0kAYPdRRV+TTUdCpXYHRei2KKLkp6Y4MoulM7QTgr1RdLBT2Kos9yG5Se/1YTws+ZXiiLyrcT0ehbYDM5RFCpCii5+NvYyhxaXKIuLUPbBUUXXxfdPYhix2kEHfCoragyliJKiiVlSxTuQl37Bf/ACBx2EJtZakHiHKKJGHPbrtm1K0B6nooJ4m+iGpWkKKJmXFPLZib0HW1lKIq3TaQ6lRRMf8Atxyn2D7ZRT1ozsnVjfB4UUQePmun2wqlIJrUA4QQlNT2dYTIwooui8c3+SF7a9HP+wN6qKKLP4+P9Gcm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t2.gstatic.com/images?q=tbn:ANd9GcTgbTZTl2tg4M6qgNlp2YxfveJZKqsuuGvJg_kcZUiMb_Q12uyL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800600"/>
            <a:ext cx="2466975" cy="1847851"/>
          </a:xfrm>
          <a:prstGeom prst="rect">
            <a:avLst/>
          </a:prstGeom>
          <a:noFill/>
        </p:spPr>
      </p:pic>
      <p:pic>
        <p:nvPicPr>
          <p:cNvPr id="1032" name="Picture 8" descr="http://www.bastabalkana.com/wp-content/uploads/2010/04/Larve-p%C4%8Dela-u-mati%C4%8Dnom-mle%C4%8D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800600"/>
            <a:ext cx="2819400" cy="187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u="sng" dirty="0" smtClean="0">
                <a:solidFill>
                  <a:srgbClr val="FF0000"/>
                </a:solidFill>
                <a:latin typeface="MAC C Times" pitchFamily="18" charset="0"/>
              </a:rPr>
              <a:t>Koj u~estvuva vo ishranata na larvite?</a:t>
            </a:r>
            <a:endParaRPr lang="en-US" sz="2000" u="sng" dirty="0" smtClean="0">
              <a:solidFill>
                <a:srgbClr val="FF0000"/>
              </a:solidFill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Optimalna aktivnost na mle~nite `lezdi najrazviena e kaj mladite p~eli na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vozrast do 8 dena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. Tie imaat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najgolema proteoliti~ka aktivnost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i najlesno gi prerabotuvat proteinite od polenot, no isto taka imaat i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najgolema koncentracija na proteini vo svoeto telo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(gi sporeduvaat so kravi molznici). P~elite postari od 10 dena koristat samo mala koli~ina od polenot za ishrana na legoto.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Poradi toa strukturata na ko{nicata e mnogu va`na za uspeh na p~elnata zaednica.</a:t>
            </a:r>
            <a:r>
              <a:rPr lang="en-US" dirty="0" smtClean="0">
                <a:solidFill>
                  <a:srgbClr val="00B050"/>
                </a:solidFill>
                <a:latin typeface="MAC C Times" pitchFamily="18" charset="0"/>
              </a:rPr>
              <a:t>        </a:t>
            </a:r>
            <a:r>
              <a:rPr lang="en-US" sz="2000" b="1" dirty="0" smtClean="0">
                <a:solidFill>
                  <a:srgbClr val="00B050"/>
                </a:solidFill>
                <a:latin typeface="MAC C Times" pitchFamily="18" charset="0"/>
              </a:rPr>
              <a:t>(7:1,5)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MAC C Times" pitchFamily="18" charset="0"/>
              </a:rPr>
              <a:t>Vo ranata prolet ima period koga nemame mladi p~eli, pa prvoto leglo go hranat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zimskite p~eli </a:t>
            </a:r>
            <a:r>
              <a:rPr lang="ro-RO" dirty="0" smtClean="0">
                <a:latin typeface="MAC C Times" pitchFamily="18" charset="0"/>
              </a:rPr>
              <a:t>so najgolema zaliha na masno-proteinsko tkivo. Ako se znae kolkavi se naporite na ovie p~eli hranilici, mo`e samo da se pretpostavi kolkavo e voop{to nivnoto zna~ewe presudno za dobriot proleten razvoj na dru{tvata. Tie vo glavno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ne mo`at da go prerabotuvaat polenot vo mle~</a:t>
            </a:r>
            <a:r>
              <a:rPr lang="ro-RO" dirty="0" smtClean="0">
                <a:latin typeface="MAC C Times" pitchFamily="18" charset="0"/>
              </a:rPr>
              <a:t> za da go hranat prvoto proletno leglo, tuku toa go pravat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tro{ej}i </a:t>
            </a:r>
            <a:r>
              <a:rPr lang="ro-RO" dirty="0" smtClean="0">
                <a:solidFill>
                  <a:srgbClr val="C00000"/>
                </a:solidFill>
                <a:latin typeface="MAC C Times" pitchFamily="18" charset="0"/>
              </a:rPr>
              <a:t>go svoeto masno-proteinsko tkivo</a:t>
            </a:r>
            <a:r>
              <a:rPr lang="ro-RO" dirty="0" smtClean="0">
                <a:latin typeface="MAC C Times" pitchFamily="18" charset="0"/>
              </a:rPr>
              <a:t>. </a:t>
            </a:r>
            <a:r>
              <a:rPr lang="ro-RO" dirty="0" smtClean="0">
                <a:solidFill>
                  <a:srgbClr val="7030A0"/>
                </a:solidFill>
                <a:latin typeface="MAC C Times" pitchFamily="18" charset="0"/>
              </a:rPr>
              <a:t>Toa zna~i deka go tro{at svoeto telo za dobroto na celata zaednica.</a:t>
            </a:r>
            <a:endParaRPr lang="en-US" dirty="0" smtClean="0">
              <a:solidFill>
                <a:srgbClr val="7030A0"/>
              </a:solidFill>
              <a:latin typeface="MAC C 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054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Zna~i najneblagodarno e na p~elnite dru{tva za vreme na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mlado pilo 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da im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se dodava samo {e}eren rastvor</a:t>
            </a:r>
            <a:r>
              <a:rPr lang="ro-RO" dirty="0" smtClean="0">
                <a:solidFill>
                  <a:srgbClr val="FF0000"/>
                </a:solidFill>
                <a:latin typeface="MAC C Times" pitchFamily="18" charset="0"/>
              </a:rPr>
              <a:t>. </a:t>
            </a:r>
            <a:r>
              <a:rPr lang="ro-RO" dirty="0" smtClean="0">
                <a:latin typeface="MAC C Times" pitchFamily="18" charset="0"/>
              </a:rPr>
              <a:t> Duri i ako pre`iveat, }e se slu~i </a:t>
            </a:r>
            <a:r>
              <a:rPr lang="ro-RO" dirty="0" smtClean="0">
                <a:solidFill>
                  <a:srgbClr val="00B050"/>
                </a:solidFill>
                <a:latin typeface="MAC C Times" pitchFamily="18" charset="0"/>
              </a:rPr>
              <a:t>zastoj vo proletniot razvoj </a:t>
            </a:r>
            <a:r>
              <a:rPr lang="ro-RO" dirty="0" smtClean="0">
                <a:latin typeface="MAC C Times" pitchFamily="18" charset="0"/>
              </a:rPr>
              <a:t>koj mo`e da go primeti sekoj p~elar na krajot od mart i april. Toa zna~i deka </a:t>
            </a:r>
            <a:r>
              <a:rPr lang="ro-RO" dirty="0" smtClean="0">
                <a:solidFill>
                  <a:srgbClr val="0070C0"/>
                </a:solidFill>
                <a:latin typeface="MAC C Times" pitchFamily="18" charset="0"/>
              </a:rPr>
              <a:t>zimskite p~eli prerano uginale</a:t>
            </a:r>
            <a:r>
              <a:rPr lang="ro-RO" dirty="0" smtClean="0">
                <a:latin typeface="MAC C Times" pitchFamily="18" charset="0"/>
              </a:rPr>
              <a:t>, a pri toa nema dovolno mladi p~eli za ponatamo{en razvoj na zaednicata.</a:t>
            </a:r>
            <a:endParaRPr lang="en-US" dirty="0">
              <a:latin typeface="MAC C 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Z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o{to </a:t>
            </a:r>
            <a:r>
              <a:rPr lang="en-US" b="1" dirty="0" err="1" smtClean="0">
                <a:solidFill>
                  <a:srgbClr val="FF0000"/>
                </a:solidFill>
                <a:latin typeface="MAC C Times" pitchFamily="18" charset="0"/>
              </a:rPr>
              <a:t>imame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 z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imski gubitoci na p~elnite dru{tva</a:t>
            </a:r>
            <a:r>
              <a:rPr lang="en-US" b="1" dirty="0" smtClean="0">
                <a:solidFill>
                  <a:srgbClr val="FF0000"/>
                </a:solidFill>
                <a:latin typeface="MAC C Times" pitchFamily="18" charset="0"/>
              </a:rPr>
              <a:t>?</a:t>
            </a:r>
            <a:endParaRPr lang="en-US" dirty="0" smtClean="0">
              <a:solidFill>
                <a:srgbClr val="FF0000"/>
              </a:solidFill>
              <a:latin typeface="MAC C 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MAC C Times" pitchFamily="18" charset="0"/>
              </a:rPr>
              <a:t>Krajot  na zimata i po~etokot na proleta e period koga vremenskite priliki se </a:t>
            </a:r>
            <a:r>
              <a:rPr lang="ro-RO" b="1" dirty="0" smtClean="0">
                <a:solidFill>
                  <a:srgbClr val="FF0000"/>
                </a:solidFill>
                <a:latin typeface="MAC C Times" pitchFamily="18" charset="0"/>
              </a:rPr>
              <a:t>nestabilni, prosledeni so ~esti promeni i vremenski nepriliki i poradi toa ne e ovozmo`en postojan dotur na hrana od prirodata</a:t>
            </a:r>
            <a:r>
              <a:rPr lang="ro-RO" dirty="0" smtClean="0">
                <a:latin typeface="MAC C Times" pitchFamily="18" charset="0"/>
              </a:rPr>
              <a:t>. Poradi toa razvojot na p~elnata zaednica vo golema mera zavisi od </a:t>
            </a:r>
            <a:r>
              <a:rPr lang="ro-RO" b="1" u="sng" dirty="0" smtClean="0">
                <a:solidFill>
                  <a:srgbClr val="7030A0"/>
                </a:solidFill>
                <a:latin typeface="MAC C Times" pitchFamily="18" charset="0"/>
              </a:rPr>
              <a:t>zalihite</a:t>
            </a:r>
            <a:r>
              <a:rPr lang="ro-RO" dirty="0" smtClean="0">
                <a:latin typeface="MAC C Times" pitchFamily="18" charset="0"/>
              </a:rPr>
              <a:t> na hrana od prethodnata godina. Dokolku se tie </a:t>
            </a: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pod nekoja kriti~na masa </a:t>
            </a:r>
            <a:r>
              <a:rPr lang="ro-RO" dirty="0" smtClean="0">
                <a:latin typeface="MAC C Times" pitchFamily="18" charset="0"/>
              </a:rPr>
              <a:t>p~elite }e go odlo`uvaat razvojot na legloto. Takvite dru{tva nema da postignat potrebna proizvodna snaga. Ako zalihite se </a:t>
            </a: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na kriti~na granica </a:t>
            </a:r>
            <a:r>
              <a:rPr lang="ro-RO" dirty="0" smtClean="0">
                <a:latin typeface="MAC C Times" pitchFamily="18" charset="0"/>
              </a:rPr>
              <a:t>so pomo{ na p~elarot mo`e da se o~ekuva zaednicata zadovoluva~ki da se razviva.  Samo dru{tvata kade zalihata na hrana ja ima dovolno i e </a:t>
            </a:r>
            <a:r>
              <a:rPr lang="ro-RO" b="1" dirty="0" smtClean="0">
                <a:solidFill>
                  <a:srgbClr val="00B0F0"/>
                </a:solidFill>
                <a:latin typeface="MAC C Times" pitchFamily="18" charset="0"/>
              </a:rPr>
              <a:t>nad kriti~nata masa }e go razveselat p~elarot </a:t>
            </a:r>
            <a:r>
              <a:rPr lang="ro-RO" dirty="0" smtClean="0">
                <a:latin typeface="MAC C Times" pitchFamily="18" charset="0"/>
              </a:rPr>
              <a:t>so nivniot eksploziven razvoj nezavisno od vremenskite uslovi.</a:t>
            </a:r>
            <a:endParaRPr lang="en-US" dirty="0" smtClean="0">
              <a:latin typeface="MAC C Times" pitchFamily="18" charset="0"/>
            </a:endParaRPr>
          </a:p>
        </p:txBody>
      </p:sp>
      <p:sp>
        <p:nvSpPr>
          <p:cNvPr id="4098" name="AutoShape 2" descr="data:image/jpeg;base64,/9j/4AAQSkZJRgABAQAAAQABAAD/2wCEAAkGBhQSERUUExQUFRQWFBUXFxUUFRcUFBQVFRUVFxQUFBQXHCYeFxokGhcUHy8gJCcpLCwsFR4xNTAqNSYrLCkBCQoKDgwOGA8PGiwkHBwpLCwsKSwsLywsLCkpLCwpLCwpKS0sLCwpLCwsLCwpKSwsKSksKSksKSksLCwsLCksKf/AABEIALcBEwMBIgACEQEDEQH/xAAcAAABBQEBAQAAAAAAAAAAAAACAAEDBAUGBwj/xAA/EAABAwIEAwYEBAUCBQUAAAABAAIRAyEEEjFBBVFhBhMicYGRMqGx8EJSYsEHFCPR8XLhFTOSorIWJENEgv/EABoBAAMBAQEBAAAAAAAAAAAAAAABAgMEBQb/xAAmEQACAgEEAgICAwEAAAAAAAAAAQIRAwQSITFBURNhIoFxkaEy/9oADAMBAAIRAxEAPwCw3COMBw8bnECToLk238M35KwzGuY4ANOQAZjJLpvkAHW9+ikwj7tccuVgDSXS4mo5sm4gch6lLiBPigNswNvIBIGY5jEwJOl7letVIyLtKtnJyN0Bs42DhoYEyYO3NP3ec+InKBIGW0Hmf7qHgtUkF78zbQWkBvhuZt+KSfILXaA5hdlcZkxGnvYlUBSq41rW5crzbTpykfRDWqua2WNaDy0iecaFbNPAseNHAGCreGwDGCAPeEmwOPqcHbXacwcXE+LvG3J2h4tHlZZ+K4GM7SGCW2EzIGhFjy06hekgQEFSkHagHzUWhnmv/AS8ta1ric8iZdMTOYkxF9V3PBODDDsgEucSS5xuSTsOQ29FdZh2suB/hKtigBI0m/MeiP4GSHRZvEHQJEG4t66qTDY9rpymQbjmObelx8+iqYhxzPE6NBJ1P4jb2VREYvE6/iaMt8zZ6Euge8j3XI9paRovbVDRBYWPcNxowkDraeq7bjeGA8cdCTNwPEM0eWvVU67KdVpZUAdSd4by25vl2gfuokr4GjzfG8Jd3Wc6NaI28LRAvo6b6cllYjAkOAO+mUhxF4OnqvWKHBmtonDgAsIuHS60yIJNpFguP4jwJ2ZtSYbJDbFsAMLsvKwB66rCeL0UmcgMASQBFyQAbG0a8kzsM4RIIkTptzWtiMG6mdb5nh1rjIBqT/qVjDUoD2tgueW0rnxAuuXN6ZQ6fNYbSrOce2BoCDuhqAn4RYC5Gk6m/rHou9b2Op1C45yyI0ykB24ynbaJ5rPPYZ5e5rHMyT8b/DYnNAYJ2joqeGQrOPDCZI+76Dn/ALJN3O/I8vuPmun4t2SOHA/qZyRIytiXSAALyuYfTMxHpoolBx7AfEDxE2vexkCRIE9AfkoCFPlgxsrODw1J5DXOcxxJGYwabeRMXufQdVNWBnAXHnry6ozr0Sr0sry2QYJEjQxyRFo9TP39UgBKQTkW+7ImWufMcuk9EAFVruIEkkdTOn+UjUBAExG37lRvqS6bDoLCyOqbTEA6fcXQAmAgd43Y2O4dY78pUDgTfnvuefqpKNXLNpm3iuIm9p6BLPlBFiHWtsJnfQ2QIDuyBMGJ1/ZPktbXkmJIEbG/mneBEyL7cjJt9PdADsqwNG+rZPqUlEKztiUkWB7q+k1tK9nXNhYvJmepuh4dXpmuW70iYBzC8C5dpyPoFJxJ4LhTOYE5HNygm4cfit0C1MNhg0CP916yXJnZfqYkGBub2vIHPok/HNMNkmSLN1gAkz5xCyMPwwBxzDMJkGbC+nOy0sLTYCQCI5CIBBlUI0MNiC6DlABmDM/LZW2hQMdZFnWbQyyAnULKibEPMSBJ849VFDJKlWFkcfrHKIEDmI03HtN1bxDSWQDBjU391z3Fnvc0M7w5S0tLrAyTGYk2Aj6GFSVAX6Tg8gtENBgEGx0kxy29JSoYhuapykX2IDRcO3EkrkK/GDRa1lMF4zZZ0LrGwMC2ptzCs4BuIrnM5zG0/wALQD7WIn/ZPf6CjUpY1tbLeQxwEczMTcbDe/xdE7arWPIgTmcANyMhi/SY9FRc1lGm/M6DcmRfOT4iAdb6KnwTPVeM4IJ7xwziYEwI5nxa+dkr8AbNINYS52WXatHSYygGAb/RUOOs8VMNM/1m+A3EusSSddYgq7iKRFVkuaAGk5ctyRGWJ+7dFLjWBvdSWknEUTIvcEkjygIfQHPUOyTK5e8nxd5iGkZYH/MEGNPKBus/i/Zs0sj2if69MBpFpcMhn1yr0LF1srmmbXkfSOmqz+M8MbiaWVxDDLXNdHwuaQRPMbeqTxqqXY7OcwvDXUrvBMO1aRFzcwDbW5KshgNTMWgghuXNFxeCY8tOWqv9oMOXNENEHYWD9wy2xMQPPZVOH49xzZw7Ufha34epaSb5rpdOgLuRuVpAAIc4bAghpt0nn1WDxLsqyuTWyFhsQ8ZWyT8JeHCHXI2XU0KQIl0thxMA7kQJjzUZr5qeUDRozZpiBbLB3Kt89iPMOOdlTRiDmadTYkNn4iBzuR0CzXcHLqb8ghzHOzGdW7a9PeOi9SweFnM5wLhEuLoGc2Ak7C2gEaDoqHaDs20/1qLDTfMuDSRmJABgDTa8b9Vg8SfKKs8kr4dzXBpItyMwdx5o+4APi8oGumsq/wAQ4e9tRrHB05bWkOBLjmbA8QuVLhOCV6/iZTe5s3eBAbAEgzYawuXY7qijKrCJAnLMwTMaRJ3KhDZ+/wB1vV+z9SkDIY4n8rw4iQIBbzMqlVwYaNw+btII3tbXYe6Ti12MzWDf7ujeDGtvopRSyuGYSL9J2mR1U9N0y0Ahp8nbbzHupoDMe02+9U8KaswZd9zt8o8t07WCBe8Tz9PNFCK0ibfZ8+SJgEw6wFyRqk9u+4M+fNHWphwc5sgCNY1OoHz9kCIM45fNJKAmSA+lf5UEg8h9VIKcBHKo4niYa8N1vtB20O0zf0XtcIyDxBdmYAJB30iI18xKOtw4GYsYMHlO6fDVZNwRy2ER9/JaDQCEgIMDRLdXE+ZJt67o67jJg3yxl2OsGFLCRpiZi8RPTkkBDhcYbB+UOJsGzHsb+qvZlytOtU/mC6I1EES4+LLIAvEBan8y974DHQ0wZ8AJMGW6nTmp7GWsdXDQCZ8gAS70KwsTQzvz1D5BxIgHSBFjZaz+Eh7s7mOJPU2i1jqPRQjBy43OdsXIBsRItHL90AYnGcSynTc5gaSIuNZNiTa8a+in7PuptYD3jD4ZAJbIECYvZbLm5gWuAI3jbzChfh2sFgNJBtYiAiubA53iWPFWpaHNblMZSTJJjpBF52t66PD6rDmk5Wgk5QR+K5uLkkusByWFVqVaTqjXvaSXucGw4uIdENy7CIGY2So8SxDhkFPIC4/CAbfEZcdOUAFZbuSjrqdFrIfUy5iLAScoj4ReOpPP0TV6YqObna2A5rmT8ZLbyAL9PVc82k+C6rWytIAiC14JNwHEkiekKbBF2Vzml4HiAcM0uAHhI/NOsn0V7hG1iRnk3bByt/VJhx+gn9KLDAOno5wvcmJAgnyQ0cMarG5jYEGG2gRYHpHJXRgQAGtLgBrBidj7/VUgMrEYpj81zIOQZWk5bDORbXUTtHmna9ggQJBgEDLAHt0spauBgwLZnHc+EQSYvqf3UP8ANMbN4dpLgLAGIIESen7Sp67GSV885miYF/FAnVuupgn0Kz+HVQZiXFpnSJcSc1Rx0A5eVgVcZxGnkLAQblsAZhJn4uc8uvVZ2L4j/LtLbNJBJLo/KQPMwNBa2qTa7EbGEwrgyXQSRMAREjUG15uSf8x03iocxLg4+EinLfhJDoOvxSJtoFiv7SNaBlzOfA+JpiDYGOc/5UuFeWSQSXRBOa8Rs0C2+pRvT6Cjmu1tE0+J4cNLhAaGEOJcM73wAdRBJ9IXfMwQyxcgCAC4kW0sSuQ4rQfW4rgi1h+EG9wGsc4ucXbwDK9QoYVobljbXeecqYupSY2cPxLD2g02nnlbGttguffhWtcHOae8a+ASJEPbAcJF3FwE6XO0yvRcVglz3FezoOUtABD2m502MEgzItG60lG1aEczV4VT70uq0w57rDNlAj/TYON9QsqrwLDkFw8Dn5oaDLQ3Nad2iMo13sug4ngagdEOcJsDrYG4nw7rHfhJhndZjESNhYSZ36brGS+ijGq8FpimXG0mInNkvMgTJlsH7tg/yhLRawi+x2suy4NwB1WpUc4iGuDYY4tyuyNJ8JBiJHLRPxDs2GzczM3Ni023329fJZPG5Kws4d+Ei500tvP38lDEw38tvmfcxC6/FYZvgEMkDUD2BjUny2XL4OhL3EWIuBGuug5rKUKGUarDJSWpUwYnR56hsg+RKdLYxn0NjmECWRM6H5rMw3A2teXiQ4knoC4yYC3wJCENXqcGJnUsD+Y5juTIvzgGPktBjPu6IMRQnYCAQkzIET1RqNwgykBH/LAEWnqdfUqxRpDXmjATgKWxk9FyhxNMXMewupaSIiZWV0xnJYquaLs8mH5srYJuYiYG0z5ApjwutVYC45BM5PxGTq534TvA058p+NvcKjAG/CZJB0/THI2+S0sLXLo2G5kX8hqtAMQcJp0n2BEnYk3/AFHf1Q4WgX4gBrTBB8TgIEO8RgmdxFgt+vhmumwLlZwODDBIEE68/KUPgCTDcPpj8DTOpc0EnzJVOrw4UiWsIYwzlGUGOl9Y5LTaU+KoZx7EHqsk6YzNwWGDBtJMmwbJ/uosexxHhDc22YmPZqvMonXfcbIzRBPktNwjLpcF70h1U+GI7ttg43BLjqRGyHE9lKNM5qbLHUEzB5hxuNrTsFugI3tlsLJy5sZxXFsOQx2Xwxu34oBkwBr81icL4S6rVIa8hzjc2Dg20nnEAfZXSYqg5ldxbYOABkEgkSZkHSIstTgnCW0g5w1eZk8uWg9lUl5Cx8F2Ww7KYpimDF85/wCYXfnzi8rCxHBGAlrszIJAIzEXMzJn75b9lT1WXxyhUIaaQ8WYA2mGk3cBuR+6UWkBHwrg7KcODRmgtDgL5SQSL8yB7LTasqp2hoMOUvgi0FrgR5iEI7VYefj/AO139lVMm0alWlJVHE4cwRuFQrducGHEGu0EG4IdP/itXDYtlamKlNwc1ws4aGCQdeoVRbQzJxGA7wAkQRp7XXN4qgGvINnAeRNxuu7FHZVMdwJlX4vfpy8lTaA854VjsorVPz1i1trPcxjGDyJLSrlbDZhmqOMi8EloaP0jUnqeS1v/AEG6k976TwcziQxwgNmJaOkgnbXordLs/UcRnpsAHikOmTNh0A1845LNJ+QOXo8NBnw5XGSHX8NiAOsBZuN4E0F3dhoPhE3JJgSSdYgARpqvRHdnXnUiOV/qqGJ7NVQHwGuktI8UEwAIJOm6biqA85fTk2E/3325ykunpdhaoHip33yvaBfl4UlFP0I9GanQAo5W7EJEEgE4CQxIS1SZCmhKwE0KTIiptRkKGxgUkSZmqQSYFXF4FrjMai/poocNDTlJJMwJ97LRAUgwjN2jz390b6VMCsyldWWsSbSgqWFEpDInNRFJ5QufCXYBClOiQZdPQrCY+7I3apNuwANJNFkGLxrabS5xgASSsTEdtsM1sueRp+B/7BNJsVm4cGxwMi8zKkYxcpT/AIiYabd47yZH/kQuoweKD2NeAYe0OE2IDhIlEk0CaCfqonVgD6rjO2PHKtDEBrS4NNOW5SQCQSHT1091xj+K4xxvia4nZrg2OkhdMdNOSTS7MJaiEXTZ6B267MnERWphxqNgFrSAXs2idx9F567CEEiXtIMEONwdwbBeh9gcI9tBz6lV9TvHAjO4uc3LLSL89bLN7d8KykVwLEhrzy/K4/T2XVpcihL45+Dm1GNzj8kDjWYS2p+S9Q7PwKDQBAFo+Z+ZK84aQBJcCLfC0n6wsLgfaqq1rh43AuMTUcIjoPuynV5sdKjTQ4Mk5OlZ7rClaFh9jmk4VlRxvVGeLnLtEkmdJ21W22y4rtWjtaadMctQkKVAUJiATFGmITACEyKEkxFQFFmVVladAT6WRue78pW1CLWZE0KmzFhpOcsaOrxM+SkocSpvMMqMcdYa4Ex5AqGMvZrJhTQgo2lZjDiFHUxAGtlIXLj/AOJOKNPBOeJs9kwbQXAHMNwkvbDs6ttYayqh4owXL2tH6nBv1K8Zd2mY4CKLiN8p1+Sf/jbvwYYeZhNO+k/6Y3Frul+0euVO0+HbriKPo7MfZsqSj21wznNYHuJcQ0EU35S46DMQvIW8UxR0ZTb84W/2Q4LXxNUVKmIyd0+m7K1gOa5MEkiNI0OqbxzatxdEqUG63Kz11pRVFE0o5XO0Ucr2z4+7Ctpua4DM8tgjNPhJsPvVcbie3eKc492WQLSWCZ3gE/suw/iJwfv8I4j46RFRpGsNs8f9JPsvO8HghEyTPVZ5tdh09Kabb9EPFklzFqizU7UY93/2Mo/SGtj2avQ+wGIqvwpNZ73v710OfM5crIidtV56MI3kF6twCqTh6c/kaPkIUYddj1NqEKr7sfxTg7lK/wBFrHUBUY5jtCCCRrBELxmphHioWPN6b3t0icsiSCeV17W+6827Y4PusUXmzKjZzaNzAQ4TzgA+q9fQyW5xl5OTWRe1SXgx8Nh/E2TbMJFhabr1jhw/pNGwEDyFgF5K7HNaWmdx63Gi7zi2OfRw7DmLJMEhpcbyQByK11+2lyZ6JPkofxDwvgp1PyuLZ6PH92hclAW5QwdXGvyf1zTLXZqlUZWNfH9MtBMuIdsFh47Bmg5zXjK4az9Qdwp02sjHGkuR6jSuc9yO57L45rMMCTYE+5cUuI8aZXLsMGuJez4gAWgG2YXvBF7bKPs12dbUwRZVDi2u3xNJIOU3AEQRstnhXZ+lh2htNjWgCBAE+rtT7rlnkTm5I64RqKieT4rC1aNQ03sILbHSD+odDsm4/wBk6lKqX0mOdSqOzDKJh79WQLi+nmvXOM8Bp4lmV4gxZzbOb5H9inwWCFJgZcgCJ5+aU5RyL8i9PKeCTcPJQ7K0KlPCUqdRuVzGAETO55LVzJojRIlSklwi27dsfMmJKGExaqokcyhMpFqEtVAPf7KdBlSTJPK/+MyPFiap8nPj5Kq/H0zqarvMuP1KyG0Xnp6KRuDdu4ruWlj7Z571L+i6/F09qfvC2exOL/8AdgBoALH6bQJXPt4eN5916VwCpnpM5hoHnASngjBXReLK8j7OjpuUoVegrAXBLs7kIlZ3GsA2vQqUn3D2FvlIsfQwfRaUKGuyQUogzw/g+H2OoJB8xqtYUQoqjQ3FVmjao/aIm8R6qySvfx04png5b3sTaa6fsRVAqPafxBpHpP8AdcznC3+x9cCsZ/L+6jUJfGytNfyo9EYjlVP5iGyoTjTsCfT9l4Gxs90s4umHMc06EEehEFePtqCnLHEBzXFpGhkGNF6yyg5xkm3L+6yOPdhqeIf3jHd28nxGJDuZjZ1hfouLV6OGfbbqilOUVwjgHYmBK9K7L4rPhKTh+QfS3yWFS/h5FQB1QOp/iABa49N7dV2uFwzWNDWgAAQANAOirDpMWmVw7ZCnOb/Ix+J0q9RhFPwncl0AjkCLhQcH7Mf0qlPEZKgqEHKMxywIBzOJObebQujdSCkY1dDn6HRy+E7B4alVa9rXEt0DiC2Ro7TVdI6iCIhSuZKCIUubl2JRUegGshRYrh1OpGdjXRpmaHR5SrBKYlFsZGGQnJREpoTsACgIUhQkKkBGWpsqkKEqrGAWpiEaYpiIyEJapChJVICOE6jL0ldMk8daxSBqFpT5xzC9xUfPhgLsOx75ZJ2JHsuMbVG1/ddd2SqRS/8A076rHUNbTq0v/Z2jAjzrNfiC1o0iJmdydIUL8S8/CJ6TC8pxPWs1zXAUNTHtAmRv8tVRo4VziXQQ46kkxboT9FLW4Q14y1Ljk0kfPVKkhnlfafEgYo4hrHtpVXZZhsioGxcTbMBI8isd/FnTIk6/ERH/AEtA/de4O7O0XU3UzTbkeAHAbxoZ5jWV5p2j/hnXokuw81qf5f8A5WjkR+LzF+iwzZ823bF8HVpMGllJvKuf8OYdxWpzjyAC3OwNaq/FGJcC2CSZAk2+h9ly1ShUz92Kb+80yZHZ5/0xK9e/hv2TdhaWerarU8Rb+QRZvnz81hiyZZyuTdI9HUw0+HG1CKTfo7OnQsByCMUFK1HC1cmeMDTpAKQtTBFKzbAjLEgpZTIsBgU6aEkAKUpShNCAGTQiTJgMhIRJimABTIimVCBTQiKZMAYTEIihKaAAhR1FKVDWKuIFRz7pKB7rp10EHjWFxFrtJP6j/b+yssqO/S0dBJ+arVyQ3wfF5T+4hQU8TJ1kwOX7eq2hJx/G2ea4qXNGmSAPxOt+J0fJsLqv4fYd72PJEU89jzsMwHqsPs/wCpi3jVtIfE+Nf0t5n6L1PAYBlJjWMENaIACnJKjowwfY1TD5v2RUsDGpPorjUYXK5s7KIW4bzU1OiAjCILNyYxAJFicIlFgQOw41RMZCkzJ4RYCajCEBOpYwoSlR5yVLTZZS+AEQnDUN/dASUATiN0xCFxEImBSACSlyqJz4CpcgJMVGK86BJxdOxG3P1CqgJEyipV5nmDBCkzE7AIqgGIQwk58dUqTw4SNEwFCaERQOKYhihKY1E2dXQCKgrKYlR1FURGZUF0lK9l0l0EnF4z+Ggd8FdzWnUObmMbiQQrHC/wCGlJjs1R5q8mxkb0kAkn3XaBqcBLcQscSLC4ZrGhrQABYACAB0CtNCEBGFnJmiQYCIIQjBWbGEEs6FxUQceRSoCy1qVQ2UTAfJSxzUvgZEHKYPTOYhD4KOwJghquRd4E0BQhj4fRS1KoFt1FNrKB0yjbbAttFkLigFSygFUoURFku9k/enl/dRsqImtjVFDDDiosRofRVeL8abQDXOae7Jh9QRFIbPeNcs2kaboqeIbUaHMc17SLFpDmnyIsURQEmHMFTuH+yrRBCsAqpd2IFhGu6dx6kIZhSugBSxkZbfVEGxohc4a6JDEck+RDqBzUVR/mgVIBnMSIACJlQTH31QVSqARQkI3FRkqkBC6mkpCUldkABOhaiBTGEAiBQSiCkAwU8oEQUjDBRAoAnUgHKYug3QkqKswlCQFl1RAKl1FTY7mFK0c0UkMImSpWtVZrlNTqKZIAjbROLi6Y6pnuUjBcdkzRFggJRB11dCGeI0T94nqO0CRaIQBFUoio1zTFwQQbggiCCNxCwuyPB34aj3Dm5Qx7zIEA5nFwy7EQY9F0rHApBspXyMhUzCgfT5IWuhPsRO4hIuQsEpqiigIajpKFz4QuZdE5i24AKZjoqmN4d3l2vcx0EZmkjUcgYVmbIadSyVAQ4ai5rQHOzECAYAt6bqYOmxTOqAqRwsn0BGhJROsoGYgOEtII6fQ8j0VIQUnkkja4pJ2SQgogUklbAMIgkkoZQQRBJJSwCCdJJQxjFyfZJJMBwmItCSSQAsClY5JJDGG510gE6SgREOaHLdJJUANRnJD3TiLFJJO6GSUqcC941UoP8AhOkpfIDtSy3SSUgR1q8aKNtWdUklqoqgCcITwkkpAjqKINlMktF0IBwIKLv06StKxA96mygTA1MnqUkkUA2ZJJJOibP/2Q=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886200"/>
            <a:ext cx="4267200" cy="26955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4267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mk-MK" dirty="0" smtClean="0"/>
              <a:t>Зимските пчели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Временските услови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Соодносот на залихите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2703</TotalTime>
  <Words>4589</Words>
  <Application>Microsoft Office PowerPoint</Application>
  <PresentationFormat>On-screen Show (4:3)</PresentationFormat>
  <Paragraphs>216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Calibri</vt:lpstr>
      <vt:lpstr>Franklin Gothic Book</vt:lpstr>
      <vt:lpstr>Franklin Gothic Medium</vt:lpstr>
      <vt:lpstr>MAC C Times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Dzoko Hadzi-Kotarov</cp:lastModifiedBy>
  <cp:revision>98</cp:revision>
  <cp:lastPrinted>2019-03-25T11:50:57Z</cp:lastPrinted>
  <dcterms:created xsi:type="dcterms:W3CDTF">2012-11-07T12:16:30Z</dcterms:created>
  <dcterms:modified xsi:type="dcterms:W3CDTF">2019-03-26T16:16:12Z</dcterms:modified>
</cp:coreProperties>
</file>